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504" r:id="rId2"/>
    <p:sldId id="512" r:id="rId3"/>
    <p:sldId id="508" r:id="rId4"/>
    <p:sldId id="570" r:id="rId5"/>
    <p:sldId id="598" r:id="rId6"/>
    <p:sldId id="552" r:id="rId7"/>
    <p:sldId id="543" r:id="rId8"/>
    <p:sldId id="595" r:id="rId9"/>
    <p:sldId id="607" r:id="rId10"/>
    <p:sldId id="594" r:id="rId11"/>
    <p:sldId id="593" r:id="rId12"/>
    <p:sldId id="596" r:id="rId13"/>
    <p:sldId id="597" r:id="rId14"/>
    <p:sldId id="592" r:id="rId15"/>
    <p:sldId id="590" r:id="rId16"/>
    <p:sldId id="540" r:id="rId17"/>
    <p:sldId id="574" r:id="rId18"/>
    <p:sldId id="588" r:id="rId19"/>
    <p:sldId id="571" r:id="rId20"/>
    <p:sldId id="515" r:id="rId21"/>
    <p:sldId id="576" r:id="rId22"/>
    <p:sldId id="577" r:id="rId23"/>
    <p:sldId id="579" r:id="rId24"/>
    <p:sldId id="587" r:id="rId25"/>
    <p:sldId id="586" r:id="rId26"/>
    <p:sldId id="585" r:id="rId27"/>
    <p:sldId id="555" r:id="rId28"/>
    <p:sldId id="502" r:id="rId29"/>
  </p:sldIdLst>
  <p:sldSz cx="9144000" cy="6858000" type="screen4x3"/>
  <p:notesSz cx="6858000" cy="9144000"/>
  <p:defaultTextStyle>
    <a:defPPr>
      <a:defRPr lang="pt-BR"/>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3333"/>
    <a:srgbClr val="4D4D4D"/>
    <a:srgbClr val="FFFFFF"/>
    <a:srgbClr val="141414"/>
    <a:srgbClr val="1C1C1C"/>
    <a:srgbClr val="140AE4"/>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C41D29-B86B-4812-DCCE-E0A95960866F}" v="424" dt="2025-06-08T21:37:42.936"/>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ço Reservado para Cabeçalho 1">
            <a:extLst>
              <a:ext uri="{FF2B5EF4-FFF2-40B4-BE49-F238E27FC236}">
                <a16:creationId xmlns:a16="http://schemas.microsoft.com/office/drawing/2014/main" id="{BD2ED096-8BB5-3EA3-89CA-D3A3CF0FBA2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cs typeface="Arial" charset="0"/>
              </a:defRPr>
            </a:lvl1pPr>
          </a:lstStyle>
          <a:p>
            <a:pPr>
              <a:defRPr/>
            </a:pPr>
            <a:endParaRPr lang="pt-BR"/>
          </a:p>
        </p:txBody>
      </p:sp>
      <p:sp>
        <p:nvSpPr>
          <p:cNvPr id="3" name="Espaço Reservado para Data 2">
            <a:extLst>
              <a:ext uri="{FF2B5EF4-FFF2-40B4-BE49-F238E27FC236}">
                <a16:creationId xmlns:a16="http://schemas.microsoft.com/office/drawing/2014/main" id="{57A4E0BE-30BD-836D-3DCD-174D93700F5D}"/>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cs typeface="Arial" charset="0"/>
              </a:defRPr>
            </a:lvl1pPr>
          </a:lstStyle>
          <a:p>
            <a:pPr>
              <a:defRPr/>
            </a:pPr>
            <a:fld id="{007C00A0-919B-4D8C-A770-446C74D6C754}" type="datetimeFigureOut">
              <a:rPr lang="pt-BR"/>
              <a:pPr>
                <a:defRPr/>
              </a:pPr>
              <a:t>09/06/2025</a:t>
            </a:fld>
            <a:endParaRPr lang="pt-BR"/>
          </a:p>
        </p:txBody>
      </p:sp>
      <p:sp>
        <p:nvSpPr>
          <p:cNvPr id="4" name="Espaço Reservado para Imagem de Slide 3">
            <a:extLst>
              <a:ext uri="{FF2B5EF4-FFF2-40B4-BE49-F238E27FC236}">
                <a16:creationId xmlns:a16="http://schemas.microsoft.com/office/drawing/2014/main" id="{94DE2228-79B0-330D-F4A8-9C8B4A32E17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t-BR" noProof="0"/>
          </a:p>
        </p:txBody>
      </p:sp>
      <p:sp>
        <p:nvSpPr>
          <p:cNvPr id="5" name="Espaço Reservado para Anotações 4">
            <a:extLst>
              <a:ext uri="{FF2B5EF4-FFF2-40B4-BE49-F238E27FC236}">
                <a16:creationId xmlns:a16="http://schemas.microsoft.com/office/drawing/2014/main" id="{825A9055-9650-54D4-B319-2A1AA0600D69}"/>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noProof="0"/>
              <a:t>Clique para editar os estilos do texto mestre</a:t>
            </a:r>
          </a:p>
          <a:p>
            <a:pPr lvl="1"/>
            <a:r>
              <a:rPr lang="pt-BR" noProof="0"/>
              <a:t>Segundo nível</a:t>
            </a:r>
          </a:p>
          <a:p>
            <a:pPr lvl="2"/>
            <a:r>
              <a:rPr lang="pt-BR" noProof="0"/>
              <a:t>Terceiro nível</a:t>
            </a:r>
          </a:p>
          <a:p>
            <a:pPr lvl="3"/>
            <a:r>
              <a:rPr lang="pt-BR" noProof="0"/>
              <a:t>Quarto nível</a:t>
            </a:r>
          </a:p>
          <a:p>
            <a:pPr lvl="4"/>
            <a:r>
              <a:rPr lang="pt-BR" noProof="0"/>
              <a:t>Quinto nível</a:t>
            </a:r>
          </a:p>
        </p:txBody>
      </p:sp>
      <p:sp>
        <p:nvSpPr>
          <p:cNvPr id="6" name="Espaço Reservado para Rodapé 5">
            <a:extLst>
              <a:ext uri="{FF2B5EF4-FFF2-40B4-BE49-F238E27FC236}">
                <a16:creationId xmlns:a16="http://schemas.microsoft.com/office/drawing/2014/main" id="{DD7AC81A-0FBF-0A56-6933-F42D044B929E}"/>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cs typeface="Arial" charset="0"/>
              </a:defRPr>
            </a:lvl1pPr>
          </a:lstStyle>
          <a:p>
            <a:pPr>
              <a:defRPr/>
            </a:pPr>
            <a:endParaRPr lang="pt-BR"/>
          </a:p>
        </p:txBody>
      </p:sp>
      <p:sp>
        <p:nvSpPr>
          <p:cNvPr id="7" name="Espaço Reservado para Número de Slide 6">
            <a:extLst>
              <a:ext uri="{FF2B5EF4-FFF2-40B4-BE49-F238E27FC236}">
                <a16:creationId xmlns:a16="http://schemas.microsoft.com/office/drawing/2014/main" id="{48479EDA-E764-ED5C-1F68-A7AD8EF329C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3974574-FE5F-43B2-8AB9-E02DB08460AC}" type="slidenum">
              <a:rPr lang="pt-BR" altLang="pt-BR"/>
              <a:pPr/>
              <a:t>‹#›</a:t>
            </a:fld>
            <a:endParaRPr lang="pt-BR" altLang="pt-B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lvl1pPr>
              <a:defRPr sz="4000" b="1" baseline="0">
                <a:solidFill>
                  <a:schemeClr val="tx1">
                    <a:lumMod val="85000"/>
                    <a:lumOff val="15000"/>
                  </a:schemeClr>
                </a:solidFill>
                <a:latin typeface="Arial" panose="020B0604020202020204" pitchFamily="34" charset="0"/>
                <a:cs typeface="Arial" panose="020B0604020202020204" pitchFamily="34" charset="0"/>
              </a:defRPr>
            </a:lvl1pPr>
          </a:lstStyle>
          <a:p>
            <a:r>
              <a:rPr lang="pt-BR"/>
              <a:t>Clique para editar o título mestre</a:t>
            </a: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178D88D3-800D-5C80-3A1E-BA27FAD65D11}"/>
              </a:ext>
            </a:extLst>
          </p:cNvPr>
          <p:cNvSpPr>
            <a:spLocks noGrp="1"/>
          </p:cNvSpPr>
          <p:nvPr>
            <p:ph type="dt" sz="half" idx="10"/>
          </p:nvPr>
        </p:nvSpPr>
        <p:spPr/>
        <p:txBody>
          <a:bodyPr/>
          <a:lstStyle>
            <a:lvl1pPr>
              <a:defRPr/>
            </a:lvl1pPr>
          </a:lstStyle>
          <a:p>
            <a:pPr>
              <a:defRPr/>
            </a:pPr>
            <a:fld id="{7378ADA5-5102-4723-A2CE-2130E024B97D}"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A80CD713-0FC7-351F-C34A-1BF6A8F290AA}"/>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E89AE066-5737-F58B-F5C2-503D95D4D8D0}"/>
              </a:ext>
            </a:extLst>
          </p:cNvPr>
          <p:cNvSpPr>
            <a:spLocks noGrp="1"/>
          </p:cNvSpPr>
          <p:nvPr>
            <p:ph type="sldNum" sz="quarter" idx="12"/>
          </p:nvPr>
        </p:nvSpPr>
        <p:spPr/>
        <p:txBody>
          <a:bodyPr/>
          <a:lstStyle>
            <a:lvl1pPr>
              <a:defRPr/>
            </a:lvl1pPr>
          </a:lstStyle>
          <a:p>
            <a:fld id="{EEBE27EC-AD08-435D-BFA1-D7193925A9B6}" type="slidenum">
              <a:rPr lang="pt-BR" altLang="pt-BR"/>
              <a:pPr/>
              <a:t>‹#›</a:t>
            </a:fld>
            <a:endParaRPr lang="pt-BR" altLang="pt-BR"/>
          </a:p>
        </p:txBody>
      </p:sp>
    </p:spTree>
    <p:extLst>
      <p:ext uri="{BB962C8B-B14F-4D97-AF65-F5344CB8AC3E}">
        <p14:creationId xmlns:p14="http://schemas.microsoft.com/office/powerpoint/2010/main" val="2130391039"/>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a:xfrm>
            <a:off x="457200" y="1447800"/>
            <a:ext cx="8229600" cy="4525963"/>
          </a:xfrm>
          <a:prstGeom prst="rect">
            <a:avLst/>
          </a:prstGeo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26A380D-8698-1073-E4A1-ED3FFB7359E0}"/>
              </a:ext>
            </a:extLst>
          </p:cNvPr>
          <p:cNvSpPr>
            <a:spLocks noGrp="1"/>
          </p:cNvSpPr>
          <p:nvPr>
            <p:ph type="dt" sz="half" idx="10"/>
          </p:nvPr>
        </p:nvSpPr>
        <p:spPr/>
        <p:txBody>
          <a:bodyPr/>
          <a:lstStyle>
            <a:lvl1pPr>
              <a:defRPr/>
            </a:lvl1pPr>
          </a:lstStyle>
          <a:p>
            <a:pPr>
              <a:defRPr/>
            </a:pPr>
            <a:fld id="{A8E5508F-E143-420B-9D55-0979FB02285B}"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A9D6B3D6-B473-B4D4-F927-36AE0EDBE0F9}"/>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160A45E8-E89F-430A-20E1-0A6A5E9F8B2D}"/>
              </a:ext>
            </a:extLst>
          </p:cNvPr>
          <p:cNvSpPr>
            <a:spLocks noGrp="1"/>
          </p:cNvSpPr>
          <p:nvPr>
            <p:ph type="sldNum" sz="quarter" idx="12"/>
          </p:nvPr>
        </p:nvSpPr>
        <p:spPr/>
        <p:txBody>
          <a:bodyPr/>
          <a:lstStyle>
            <a:lvl1pPr>
              <a:defRPr/>
            </a:lvl1pPr>
          </a:lstStyle>
          <a:p>
            <a:fld id="{1713A9A2-6A6E-4A38-A106-FA51DA7B4DA2}" type="slidenum">
              <a:rPr lang="pt-BR" altLang="pt-BR"/>
              <a:pPr/>
              <a:t>‹#›</a:t>
            </a:fld>
            <a:endParaRPr lang="pt-BR" altLang="pt-BR"/>
          </a:p>
        </p:txBody>
      </p:sp>
    </p:spTree>
    <p:extLst>
      <p:ext uri="{BB962C8B-B14F-4D97-AF65-F5344CB8AC3E}">
        <p14:creationId xmlns:p14="http://schemas.microsoft.com/office/powerpoint/2010/main" val="2192965977"/>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a:prstGeom prst="rect">
            <a:avLst/>
          </a:prstGeo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DCAF372-76BE-A6AF-F979-1F3E1932502F}"/>
              </a:ext>
            </a:extLst>
          </p:cNvPr>
          <p:cNvSpPr>
            <a:spLocks noGrp="1"/>
          </p:cNvSpPr>
          <p:nvPr>
            <p:ph type="dt" sz="half" idx="10"/>
          </p:nvPr>
        </p:nvSpPr>
        <p:spPr/>
        <p:txBody>
          <a:bodyPr/>
          <a:lstStyle>
            <a:lvl1pPr>
              <a:defRPr/>
            </a:lvl1pPr>
          </a:lstStyle>
          <a:p>
            <a:pPr>
              <a:defRPr/>
            </a:pPr>
            <a:fld id="{4529E506-2828-4686-9541-DFED1F82DF72}"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8EC3AEA6-13AD-04FF-9426-BAFD4F123133}"/>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A4659ADD-7686-D46A-052B-EFAC0E48BD1A}"/>
              </a:ext>
            </a:extLst>
          </p:cNvPr>
          <p:cNvSpPr>
            <a:spLocks noGrp="1"/>
          </p:cNvSpPr>
          <p:nvPr>
            <p:ph type="sldNum" sz="quarter" idx="12"/>
          </p:nvPr>
        </p:nvSpPr>
        <p:spPr/>
        <p:txBody>
          <a:bodyPr/>
          <a:lstStyle>
            <a:lvl1pPr>
              <a:defRPr/>
            </a:lvl1pPr>
          </a:lstStyle>
          <a:p>
            <a:fld id="{2B7A36FB-B323-4FEF-91AE-744B31DCF369}" type="slidenum">
              <a:rPr lang="pt-BR" altLang="pt-BR"/>
              <a:pPr/>
              <a:t>‹#›</a:t>
            </a:fld>
            <a:endParaRPr lang="pt-BR" altLang="pt-BR"/>
          </a:p>
        </p:txBody>
      </p:sp>
    </p:spTree>
    <p:extLst>
      <p:ext uri="{BB962C8B-B14F-4D97-AF65-F5344CB8AC3E}">
        <p14:creationId xmlns:p14="http://schemas.microsoft.com/office/powerpoint/2010/main" val="330389821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pt-BR"/>
              <a:t>Clique para editar o título mestre</a:t>
            </a:r>
          </a:p>
        </p:txBody>
      </p:sp>
      <p:sp>
        <p:nvSpPr>
          <p:cNvPr id="3" name="Espaço Reservado para Conteúdo 2"/>
          <p:cNvSpPr>
            <a:spLocks noGrp="1"/>
          </p:cNvSpPr>
          <p:nvPr>
            <p:ph idx="1"/>
          </p:nvPr>
        </p:nvSpPr>
        <p:spPr>
          <a:xfrm>
            <a:off x="457200" y="1447800"/>
            <a:ext cx="8229600" cy="452596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FD992A9C-04DB-F467-87F8-53BF83DC3DFC}"/>
              </a:ext>
            </a:extLst>
          </p:cNvPr>
          <p:cNvSpPr>
            <a:spLocks noGrp="1"/>
          </p:cNvSpPr>
          <p:nvPr>
            <p:ph type="dt" sz="half" idx="10"/>
          </p:nvPr>
        </p:nvSpPr>
        <p:spPr/>
        <p:txBody>
          <a:bodyPr/>
          <a:lstStyle>
            <a:lvl1pPr>
              <a:defRPr/>
            </a:lvl1pPr>
          </a:lstStyle>
          <a:p>
            <a:pPr>
              <a:defRPr/>
            </a:pPr>
            <a:fld id="{5856018F-0ECF-4596-898C-B02E6EF78F1C}"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ED0243B1-66FC-B332-8053-29C36AB0E55F}"/>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C493F40B-1C26-92C6-BB8E-930BF55CDE24}"/>
              </a:ext>
            </a:extLst>
          </p:cNvPr>
          <p:cNvSpPr>
            <a:spLocks noGrp="1"/>
          </p:cNvSpPr>
          <p:nvPr>
            <p:ph type="sldNum" sz="quarter" idx="12"/>
          </p:nvPr>
        </p:nvSpPr>
        <p:spPr/>
        <p:txBody>
          <a:bodyPr/>
          <a:lstStyle>
            <a:lvl1pPr>
              <a:defRPr/>
            </a:lvl1pPr>
          </a:lstStyle>
          <a:p>
            <a:fld id="{E7935642-5A9A-4418-96DB-754362C409CE}" type="slidenum">
              <a:rPr lang="pt-BR" altLang="pt-BR"/>
              <a:pPr/>
              <a:t>‹#›</a:t>
            </a:fld>
            <a:endParaRPr lang="pt-BR" altLang="pt-BR"/>
          </a:p>
        </p:txBody>
      </p:sp>
    </p:spTree>
    <p:extLst>
      <p:ext uri="{BB962C8B-B14F-4D97-AF65-F5344CB8AC3E}">
        <p14:creationId xmlns:p14="http://schemas.microsoft.com/office/powerpoint/2010/main" val="677758761"/>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solidFill>
                  <a:schemeClr val="tx1">
                    <a:lumMod val="85000"/>
                    <a:lumOff val="15000"/>
                  </a:schemeClr>
                </a:solidFill>
                <a:latin typeface="Arial" panose="020B0604020202020204" pitchFamily="34" charset="0"/>
                <a:cs typeface="Arial" panose="020B0604020202020204" pitchFamily="34" charset="0"/>
              </a:defRPr>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Espaço Reservado para Data 3">
            <a:extLst>
              <a:ext uri="{FF2B5EF4-FFF2-40B4-BE49-F238E27FC236}">
                <a16:creationId xmlns:a16="http://schemas.microsoft.com/office/drawing/2014/main" id="{EBDB12B6-8284-3D49-DEDC-E211EBD29589}"/>
              </a:ext>
            </a:extLst>
          </p:cNvPr>
          <p:cNvSpPr>
            <a:spLocks noGrp="1"/>
          </p:cNvSpPr>
          <p:nvPr>
            <p:ph type="dt" sz="half" idx="10"/>
          </p:nvPr>
        </p:nvSpPr>
        <p:spPr/>
        <p:txBody>
          <a:bodyPr/>
          <a:lstStyle>
            <a:lvl1pPr>
              <a:defRPr/>
            </a:lvl1pPr>
          </a:lstStyle>
          <a:p>
            <a:pPr>
              <a:defRPr/>
            </a:pPr>
            <a:fld id="{57895378-9942-4C70-A77F-CD5AFDA72B9D}"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49D5375F-EAB0-2BB0-0A77-231520F711DC}"/>
              </a:ext>
            </a:extLst>
          </p:cNvPr>
          <p:cNvSpPr>
            <a:spLocks noGrp="1"/>
          </p:cNvSpPr>
          <p:nvPr>
            <p:ph type="ftr" sz="quarter" idx="11"/>
          </p:nvPr>
        </p:nvSpPr>
        <p:spPr/>
        <p:txBody>
          <a:bodyPr/>
          <a:lstStyle>
            <a:lvl1pPr>
              <a:defRPr/>
            </a:lvl1pPr>
          </a:lstStyle>
          <a:p>
            <a:pPr>
              <a:defRPr/>
            </a:pPr>
            <a:endParaRPr lang="pt-BR"/>
          </a:p>
        </p:txBody>
      </p:sp>
      <p:sp>
        <p:nvSpPr>
          <p:cNvPr id="6" name="Espaço Reservado para Número de Slide 5">
            <a:extLst>
              <a:ext uri="{FF2B5EF4-FFF2-40B4-BE49-F238E27FC236}">
                <a16:creationId xmlns:a16="http://schemas.microsoft.com/office/drawing/2014/main" id="{C2DC8AFC-8EAD-8F78-B5C4-B964D0C66B7A}"/>
              </a:ext>
            </a:extLst>
          </p:cNvPr>
          <p:cNvSpPr>
            <a:spLocks noGrp="1"/>
          </p:cNvSpPr>
          <p:nvPr>
            <p:ph type="sldNum" sz="quarter" idx="12"/>
          </p:nvPr>
        </p:nvSpPr>
        <p:spPr/>
        <p:txBody>
          <a:bodyPr/>
          <a:lstStyle>
            <a:lvl1pPr>
              <a:defRPr/>
            </a:lvl1pPr>
          </a:lstStyle>
          <a:p>
            <a:fld id="{1C9D1F63-3C73-4BA2-910C-3DF6800134AC}" type="slidenum">
              <a:rPr lang="pt-BR" altLang="pt-BR"/>
              <a:pPr/>
              <a:t>‹#›</a:t>
            </a:fld>
            <a:endParaRPr lang="pt-BR" altLang="pt-BR"/>
          </a:p>
        </p:txBody>
      </p:sp>
    </p:spTree>
    <p:extLst>
      <p:ext uri="{BB962C8B-B14F-4D97-AF65-F5344CB8AC3E}">
        <p14:creationId xmlns:p14="http://schemas.microsoft.com/office/powerpoint/2010/main" val="3199979753"/>
      </p:ext>
    </p:extLst>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3">
            <a:extLst>
              <a:ext uri="{FF2B5EF4-FFF2-40B4-BE49-F238E27FC236}">
                <a16:creationId xmlns:a16="http://schemas.microsoft.com/office/drawing/2014/main" id="{BD1EC01F-9D1D-07D6-024C-9DF0E772A24B}"/>
              </a:ext>
            </a:extLst>
          </p:cNvPr>
          <p:cNvSpPr>
            <a:spLocks noGrp="1"/>
          </p:cNvSpPr>
          <p:nvPr>
            <p:ph type="dt" sz="half" idx="10"/>
          </p:nvPr>
        </p:nvSpPr>
        <p:spPr/>
        <p:txBody>
          <a:bodyPr/>
          <a:lstStyle>
            <a:lvl1pPr>
              <a:defRPr/>
            </a:lvl1pPr>
          </a:lstStyle>
          <a:p>
            <a:pPr>
              <a:defRPr/>
            </a:pPr>
            <a:fld id="{21E69F7B-D6F3-45C6-9745-5332196B52B5}" type="datetimeFigureOut">
              <a:rPr lang="pt-BR"/>
              <a:pPr>
                <a:defRPr/>
              </a:pPr>
              <a:t>09/06/2025</a:t>
            </a:fld>
            <a:endParaRPr lang="pt-BR"/>
          </a:p>
        </p:txBody>
      </p:sp>
      <p:sp>
        <p:nvSpPr>
          <p:cNvPr id="6" name="Espaço Reservado para Rodapé 4">
            <a:extLst>
              <a:ext uri="{FF2B5EF4-FFF2-40B4-BE49-F238E27FC236}">
                <a16:creationId xmlns:a16="http://schemas.microsoft.com/office/drawing/2014/main" id="{B4E3EDDA-C80B-1B4A-29F6-87FF2C39C60C}"/>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E040433D-06BB-506F-01B4-E94403ABD954}"/>
              </a:ext>
            </a:extLst>
          </p:cNvPr>
          <p:cNvSpPr>
            <a:spLocks noGrp="1"/>
          </p:cNvSpPr>
          <p:nvPr>
            <p:ph type="sldNum" sz="quarter" idx="12"/>
          </p:nvPr>
        </p:nvSpPr>
        <p:spPr/>
        <p:txBody>
          <a:bodyPr/>
          <a:lstStyle>
            <a:lvl1pPr>
              <a:defRPr/>
            </a:lvl1pPr>
          </a:lstStyle>
          <a:p>
            <a:fld id="{AB24177B-C1D3-43C5-81E7-3C704CD29FD3}" type="slidenum">
              <a:rPr lang="pt-BR" altLang="pt-BR"/>
              <a:pPr/>
              <a:t>‹#›</a:t>
            </a:fld>
            <a:endParaRPr lang="pt-BR" altLang="pt-BR"/>
          </a:p>
        </p:txBody>
      </p:sp>
    </p:spTree>
    <p:extLst>
      <p:ext uri="{BB962C8B-B14F-4D97-AF65-F5344CB8AC3E}">
        <p14:creationId xmlns:p14="http://schemas.microsoft.com/office/powerpoint/2010/main" val="799420504"/>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solidFill>
                  <a:schemeClr val="tx1">
                    <a:lumMod val="85000"/>
                    <a:lumOff val="15000"/>
                  </a:schemeClr>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solidFill>
                  <a:schemeClr val="tx1">
                    <a:lumMod val="85000"/>
                    <a:lumOff val="15000"/>
                  </a:schemeClr>
                </a:solidFill>
                <a:latin typeface="Arial" panose="020B0604020202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cs typeface="Arial" panose="020B0604020202020204" pitchFamily="34" charset="0"/>
              </a:defRPr>
            </a:lvl2pPr>
            <a:lvl3pPr>
              <a:defRPr sz="1800">
                <a:solidFill>
                  <a:schemeClr val="tx1">
                    <a:lumMod val="85000"/>
                    <a:lumOff val="15000"/>
                  </a:schemeClr>
                </a:solidFill>
                <a:latin typeface="Arial" panose="020B0604020202020204" pitchFamily="34" charset="0"/>
                <a:cs typeface="Arial" panose="020B0604020202020204" pitchFamily="34" charset="0"/>
              </a:defRPr>
            </a:lvl3pPr>
            <a:lvl4pPr>
              <a:defRPr sz="1600">
                <a:solidFill>
                  <a:schemeClr val="tx1">
                    <a:lumMod val="85000"/>
                    <a:lumOff val="15000"/>
                  </a:schemeClr>
                </a:solidFill>
                <a:latin typeface="Arial" panose="020B0604020202020204" pitchFamily="34" charset="0"/>
                <a:cs typeface="Arial" panose="020B0604020202020204" pitchFamily="34" charset="0"/>
              </a:defRPr>
            </a:lvl4pPr>
            <a:lvl5pPr>
              <a:defRPr sz="1600">
                <a:solidFill>
                  <a:schemeClr val="tx1">
                    <a:lumMod val="85000"/>
                    <a:lumOff val="15000"/>
                  </a:schemeClr>
                </a:solidFill>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solidFill>
                  <a:schemeClr val="tx1">
                    <a:lumMod val="85000"/>
                    <a:lumOff val="15000"/>
                  </a:schemeClr>
                </a:solidFill>
                <a:latin typeface="Arial" panose="020B0604020202020204" pitchFamily="34" charset="0"/>
                <a:cs typeface="Arial" panose="020B0604020202020204" pitchFamily="34" charset="0"/>
              </a:defRPr>
            </a:lvl1pPr>
            <a:lvl2pPr>
              <a:defRPr sz="2000">
                <a:solidFill>
                  <a:schemeClr val="tx1">
                    <a:lumMod val="85000"/>
                    <a:lumOff val="15000"/>
                  </a:schemeClr>
                </a:solidFill>
                <a:latin typeface="Arial" panose="020B0604020202020204" pitchFamily="34" charset="0"/>
                <a:cs typeface="Arial" panose="020B0604020202020204" pitchFamily="34" charset="0"/>
              </a:defRPr>
            </a:lvl2pPr>
            <a:lvl3pPr>
              <a:defRPr sz="1800">
                <a:solidFill>
                  <a:schemeClr val="tx1">
                    <a:lumMod val="85000"/>
                    <a:lumOff val="15000"/>
                  </a:schemeClr>
                </a:solidFill>
                <a:latin typeface="Arial" panose="020B0604020202020204" pitchFamily="34" charset="0"/>
                <a:cs typeface="Arial" panose="020B0604020202020204" pitchFamily="34" charset="0"/>
              </a:defRPr>
            </a:lvl3pPr>
            <a:lvl4pPr>
              <a:defRPr sz="1600">
                <a:solidFill>
                  <a:schemeClr val="tx1">
                    <a:lumMod val="85000"/>
                    <a:lumOff val="15000"/>
                  </a:schemeClr>
                </a:solidFill>
                <a:latin typeface="Arial" panose="020B0604020202020204" pitchFamily="34" charset="0"/>
                <a:cs typeface="Arial" panose="020B0604020202020204" pitchFamily="34" charset="0"/>
              </a:defRPr>
            </a:lvl4pPr>
            <a:lvl5pPr>
              <a:defRPr sz="1600">
                <a:solidFill>
                  <a:schemeClr val="tx1">
                    <a:lumMod val="85000"/>
                    <a:lumOff val="15000"/>
                  </a:schemeClr>
                </a:solidFill>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3">
            <a:extLst>
              <a:ext uri="{FF2B5EF4-FFF2-40B4-BE49-F238E27FC236}">
                <a16:creationId xmlns:a16="http://schemas.microsoft.com/office/drawing/2014/main" id="{3CBABF5B-3D3B-E688-91BF-CE763CC10405}"/>
              </a:ext>
            </a:extLst>
          </p:cNvPr>
          <p:cNvSpPr>
            <a:spLocks noGrp="1"/>
          </p:cNvSpPr>
          <p:nvPr>
            <p:ph type="dt" sz="half" idx="10"/>
          </p:nvPr>
        </p:nvSpPr>
        <p:spPr/>
        <p:txBody>
          <a:bodyPr/>
          <a:lstStyle>
            <a:lvl1pPr>
              <a:defRPr/>
            </a:lvl1pPr>
          </a:lstStyle>
          <a:p>
            <a:pPr>
              <a:defRPr/>
            </a:pPr>
            <a:fld id="{10206750-1279-48F0-9BB8-32B7D0CA7BCF}" type="datetimeFigureOut">
              <a:rPr lang="pt-BR"/>
              <a:pPr>
                <a:defRPr/>
              </a:pPr>
              <a:t>09/06/2025</a:t>
            </a:fld>
            <a:endParaRPr lang="pt-BR"/>
          </a:p>
        </p:txBody>
      </p:sp>
      <p:sp>
        <p:nvSpPr>
          <p:cNvPr id="8" name="Espaço Reservado para Rodapé 4">
            <a:extLst>
              <a:ext uri="{FF2B5EF4-FFF2-40B4-BE49-F238E27FC236}">
                <a16:creationId xmlns:a16="http://schemas.microsoft.com/office/drawing/2014/main" id="{62E39949-125C-EB07-A9B3-D6417684F531}"/>
              </a:ext>
            </a:extLst>
          </p:cNvPr>
          <p:cNvSpPr>
            <a:spLocks noGrp="1"/>
          </p:cNvSpPr>
          <p:nvPr>
            <p:ph type="ftr" sz="quarter" idx="11"/>
          </p:nvPr>
        </p:nvSpPr>
        <p:spPr/>
        <p:txBody>
          <a:bodyPr/>
          <a:lstStyle>
            <a:lvl1pPr>
              <a:defRPr/>
            </a:lvl1pPr>
          </a:lstStyle>
          <a:p>
            <a:pPr>
              <a:defRPr/>
            </a:pPr>
            <a:endParaRPr lang="pt-BR"/>
          </a:p>
        </p:txBody>
      </p:sp>
      <p:sp>
        <p:nvSpPr>
          <p:cNvPr id="9" name="Espaço Reservado para Número de Slide 5">
            <a:extLst>
              <a:ext uri="{FF2B5EF4-FFF2-40B4-BE49-F238E27FC236}">
                <a16:creationId xmlns:a16="http://schemas.microsoft.com/office/drawing/2014/main" id="{14715BAC-8CCF-FFA1-9860-AB5A050B774B}"/>
              </a:ext>
            </a:extLst>
          </p:cNvPr>
          <p:cNvSpPr>
            <a:spLocks noGrp="1"/>
          </p:cNvSpPr>
          <p:nvPr>
            <p:ph type="sldNum" sz="quarter" idx="12"/>
          </p:nvPr>
        </p:nvSpPr>
        <p:spPr/>
        <p:txBody>
          <a:bodyPr/>
          <a:lstStyle>
            <a:lvl1pPr>
              <a:defRPr/>
            </a:lvl1pPr>
          </a:lstStyle>
          <a:p>
            <a:fld id="{EFF4E00C-39FA-4609-9FF3-97B8A743EACC}" type="slidenum">
              <a:rPr lang="pt-BR" altLang="pt-BR"/>
              <a:pPr/>
              <a:t>‹#›</a:t>
            </a:fld>
            <a:endParaRPr lang="pt-BR" altLang="pt-BR"/>
          </a:p>
        </p:txBody>
      </p:sp>
    </p:spTree>
    <p:extLst>
      <p:ext uri="{BB962C8B-B14F-4D97-AF65-F5344CB8AC3E}">
        <p14:creationId xmlns:p14="http://schemas.microsoft.com/office/powerpoint/2010/main" val="994700341"/>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sz="4000">
                <a:latin typeface="Arial" panose="020B0604020202020204" pitchFamily="34" charset="0"/>
                <a:cs typeface="Arial" panose="020B0604020202020204" pitchFamily="34" charset="0"/>
              </a:defRPr>
            </a:lvl1pPr>
          </a:lstStyle>
          <a:p>
            <a:r>
              <a:rPr lang="pt-BR"/>
              <a:t>Clique para editar o título mestre</a:t>
            </a:r>
          </a:p>
        </p:txBody>
      </p:sp>
      <p:sp>
        <p:nvSpPr>
          <p:cNvPr id="3" name="Espaço Reservado para Data 3">
            <a:extLst>
              <a:ext uri="{FF2B5EF4-FFF2-40B4-BE49-F238E27FC236}">
                <a16:creationId xmlns:a16="http://schemas.microsoft.com/office/drawing/2014/main" id="{CA75D9E1-B302-9D49-8557-64B8A066847A}"/>
              </a:ext>
            </a:extLst>
          </p:cNvPr>
          <p:cNvSpPr>
            <a:spLocks noGrp="1"/>
          </p:cNvSpPr>
          <p:nvPr>
            <p:ph type="dt" sz="half" idx="10"/>
          </p:nvPr>
        </p:nvSpPr>
        <p:spPr/>
        <p:txBody>
          <a:bodyPr/>
          <a:lstStyle>
            <a:lvl1pPr>
              <a:defRPr/>
            </a:lvl1pPr>
          </a:lstStyle>
          <a:p>
            <a:pPr>
              <a:defRPr/>
            </a:pPr>
            <a:fld id="{1633A084-89D4-4A61-85A6-FEF22AAD66B0}" type="datetimeFigureOut">
              <a:rPr lang="pt-BR"/>
              <a:pPr>
                <a:defRPr/>
              </a:pPr>
              <a:t>09/06/2025</a:t>
            </a:fld>
            <a:endParaRPr lang="pt-BR"/>
          </a:p>
        </p:txBody>
      </p:sp>
      <p:sp>
        <p:nvSpPr>
          <p:cNvPr id="4" name="Espaço Reservado para Rodapé 4">
            <a:extLst>
              <a:ext uri="{FF2B5EF4-FFF2-40B4-BE49-F238E27FC236}">
                <a16:creationId xmlns:a16="http://schemas.microsoft.com/office/drawing/2014/main" id="{FC5A019C-05BA-9BAF-1120-4C504BDE98AA}"/>
              </a:ext>
            </a:extLst>
          </p:cNvPr>
          <p:cNvSpPr>
            <a:spLocks noGrp="1"/>
          </p:cNvSpPr>
          <p:nvPr>
            <p:ph type="ftr" sz="quarter" idx="11"/>
          </p:nvPr>
        </p:nvSpPr>
        <p:spPr/>
        <p:txBody>
          <a:bodyPr/>
          <a:lstStyle>
            <a:lvl1pPr>
              <a:defRPr/>
            </a:lvl1pPr>
          </a:lstStyle>
          <a:p>
            <a:pPr>
              <a:defRPr/>
            </a:pPr>
            <a:endParaRPr lang="pt-BR"/>
          </a:p>
        </p:txBody>
      </p:sp>
      <p:sp>
        <p:nvSpPr>
          <p:cNvPr id="5" name="Espaço Reservado para Número de Slide 5">
            <a:extLst>
              <a:ext uri="{FF2B5EF4-FFF2-40B4-BE49-F238E27FC236}">
                <a16:creationId xmlns:a16="http://schemas.microsoft.com/office/drawing/2014/main" id="{6E661327-20FE-2900-74FC-FEB4026909BF}"/>
              </a:ext>
            </a:extLst>
          </p:cNvPr>
          <p:cNvSpPr>
            <a:spLocks noGrp="1"/>
          </p:cNvSpPr>
          <p:nvPr>
            <p:ph type="sldNum" sz="quarter" idx="12"/>
          </p:nvPr>
        </p:nvSpPr>
        <p:spPr/>
        <p:txBody>
          <a:bodyPr/>
          <a:lstStyle>
            <a:lvl1pPr>
              <a:defRPr/>
            </a:lvl1pPr>
          </a:lstStyle>
          <a:p>
            <a:fld id="{6F70A69B-CE00-4578-BF42-126F21A65FE1}" type="slidenum">
              <a:rPr lang="pt-BR" altLang="pt-BR"/>
              <a:pPr/>
              <a:t>‹#›</a:t>
            </a:fld>
            <a:endParaRPr lang="pt-BR" altLang="pt-BR"/>
          </a:p>
        </p:txBody>
      </p:sp>
    </p:spTree>
    <p:extLst>
      <p:ext uri="{BB962C8B-B14F-4D97-AF65-F5344CB8AC3E}">
        <p14:creationId xmlns:p14="http://schemas.microsoft.com/office/powerpoint/2010/main" val="3797231276"/>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3">
            <a:extLst>
              <a:ext uri="{FF2B5EF4-FFF2-40B4-BE49-F238E27FC236}">
                <a16:creationId xmlns:a16="http://schemas.microsoft.com/office/drawing/2014/main" id="{A89D0437-47DC-CAB9-C4F7-F8E7105BEA8B}"/>
              </a:ext>
            </a:extLst>
          </p:cNvPr>
          <p:cNvSpPr>
            <a:spLocks noGrp="1"/>
          </p:cNvSpPr>
          <p:nvPr>
            <p:ph type="dt" sz="half" idx="10"/>
          </p:nvPr>
        </p:nvSpPr>
        <p:spPr/>
        <p:txBody>
          <a:bodyPr/>
          <a:lstStyle>
            <a:lvl1pPr>
              <a:defRPr/>
            </a:lvl1pPr>
          </a:lstStyle>
          <a:p>
            <a:pPr>
              <a:defRPr/>
            </a:pPr>
            <a:fld id="{FEB9D3D0-B058-4F3C-871C-5E2A5C12D21D}" type="datetimeFigureOut">
              <a:rPr lang="pt-BR"/>
              <a:pPr>
                <a:defRPr/>
              </a:pPr>
              <a:t>09/06/2025</a:t>
            </a:fld>
            <a:endParaRPr lang="pt-BR"/>
          </a:p>
        </p:txBody>
      </p:sp>
      <p:sp>
        <p:nvSpPr>
          <p:cNvPr id="3" name="Espaço Reservado para Rodapé 4">
            <a:extLst>
              <a:ext uri="{FF2B5EF4-FFF2-40B4-BE49-F238E27FC236}">
                <a16:creationId xmlns:a16="http://schemas.microsoft.com/office/drawing/2014/main" id="{6F329656-2FF7-7652-F242-E44B751248E1}"/>
              </a:ext>
            </a:extLst>
          </p:cNvPr>
          <p:cNvSpPr>
            <a:spLocks noGrp="1"/>
          </p:cNvSpPr>
          <p:nvPr>
            <p:ph type="ftr" sz="quarter" idx="11"/>
          </p:nvPr>
        </p:nvSpPr>
        <p:spPr/>
        <p:txBody>
          <a:bodyPr/>
          <a:lstStyle>
            <a:lvl1pPr>
              <a:defRPr/>
            </a:lvl1pPr>
          </a:lstStyle>
          <a:p>
            <a:pPr>
              <a:defRPr/>
            </a:pPr>
            <a:endParaRPr lang="pt-BR"/>
          </a:p>
        </p:txBody>
      </p:sp>
      <p:sp>
        <p:nvSpPr>
          <p:cNvPr id="4" name="Espaço Reservado para Número de Slide 5">
            <a:extLst>
              <a:ext uri="{FF2B5EF4-FFF2-40B4-BE49-F238E27FC236}">
                <a16:creationId xmlns:a16="http://schemas.microsoft.com/office/drawing/2014/main" id="{43A4667B-FCFE-3DF4-936F-CD78141890C5}"/>
              </a:ext>
            </a:extLst>
          </p:cNvPr>
          <p:cNvSpPr>
            <a:spLocks noGrp="1"/>
          </p:cNvSpPr>
          <p:nvPr>
            <p:ph type="sldNum" sz="quarter" idx="12"/>
          </p:nvPr>
        </p:nvSpPr>
        <p:spPr/>
        <p:txBody>
          <a:bodyPr/>
          <a:lstStyle>
            <a:lvl1pPr>
              <a:defRPr/>
            </a:lvl1pPr>
          </a:lstStyle>
          <a:p>
            <a:fld id="{BE983F8E-DF16-4A08-BA5D-87BFC11368FB}" type="slidenum">
              <a:rPr lang="pt-BR" altLang="pt-BR"/>
              <a:pPr/>
              <a:t>‹#›</a:t>
            </a:fld>
            <a:endParaRPr lang="pt-BR" altLang="pt-BR"/>
          </a:p>
        </p:txBody>
      </p:sp>
    </p:spTree>
    <p:extLst>
      <p:ext uri="{BB962C8B-B14F-4D97-AF65-F5344CB8AC3E}">
        <p14:creationId xmlns:p14="http://schemas.microsoft.com/office/powerpoint/2010/main" val="145367797"/>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a:extLst>
              <a:ext uri="{FF2B5EF4-FFF2-40B4-BE49-F238E27FC236}">
                <a16:creationId xmlns:a16="http://schemas.microsoft.com/office/drawing/2014/main" id="{60BDA4D1-FCD5-7750-359A-6AF8300D392F}"/>
              </a:ext>
            </a:extLst>
          </p:cNvPr>
          <p:cNvSpPr>
            <a:spLocks noGrp="1"/>
          </p:cNvSpPr>
          <p:nvPr>
            <p:ph type="dt" sz="half" idx="10"/>
          </p:nvPr>
        </p:nvSpPr>
        <p:spPr/>
        <p:txBody>
          <a:bodyPr/>
          <a:lstStyle>
            <a:lvl1pPr>
              <a:defRPr/>
            </a:lvl1pPr>
          </a:lstStyle>
          <a:p>
            <a:pPr>
              <a:defRPr/>
            </a:pPr>
            <a:fld id="{27A972C6-7C93-4241-A10E-37F57404F519}" type="datetimeFigureOut">
              <a:rPr lang="pt-BR"/>
              <a:pPr>
                <a:defRPr/>
              </a:pPr>
              <a:t>09/06/2025</a:t>
            </a:fld>
            <a:endParaRPr lang="pt-BR"/>
          </a:p>
        </p:txBody>
      </p:sp>
      <p:sp>
        <p:nvSpPr>
          <p:cNvPr id="6" name="Espaço Reservado para Rodapé 4">
            <a:extLst>
              <a:ext uri="{FF2B5EF4-FFF2-40B4-BE49-F238E27FC236}">
                <a16:creationId xmlns:a16="http://schemas.microsoft.com/office/drawing/2014/main" id="{3140B658-0358-8993-5527-FB8E39143F47}"/>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2EDE4C39-86FC-C66B-94DA-DA7F10E9AEB1}"/>
              </a:ext>
            </a:extLst>
          </p:cNvPr>
          <p:cNvSpPr>
            <a:spLocks noGrp="1"/>
          </p:cNvSpPr>
          <p:nvPr>
            <p:ph type="sldNum" sz="quarter" idx="12"/>
          </p:nvPr>
        </p:nvSpPr>
        <p:spPr/>
        <p:txBody>
          <a:bodyPr/>
          <a:lstStyle>
            <a:lvl1pPr>
              <a:defRPr/>
            </a:lvl1pPr>
          </a:lstStyle>
          <a:p>
            <a:fld id="{A478CE22-1C47-4B4F-89B0-4E280C6AC483}" type="slidenum">
              <a:rPr lang="pt-BR" altLang="pt-BR"/>
              <a:pPr/>
              <a:t>‹#›</a:t>
            </a:fld>
            <a:endParaRPr lang="pt-BR" altLang="pt-BR"/>
          </a:p>
        </p:txBody>
      </p:sp>
    </p:spTree>
    <p:extLst>
      <p:ext uri="{BB962C8B-B14F-4D97-AF65-F5344CB8AC3E}">
        <p14:creationId xmlns:p14="http://schemas.microsoft.com/office/powerpoint/2010/main" val="4088413401"/>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Espaço Reservado para Data 3">
            <a:extLst>
              <a:ext uri="{FF2B5EF4-FFF2-40B4-BE49-F238E27FC236}">
                <a16:creationId xmlns:a16="http://schemas.microsoft.com/office/drawing/2014/main" id="{A1E9C264-BC7B-5410-2305-AA3C8989CDF5}"/>
              </a:ext>
            </a:extLst>
          </p:cNvPr>
          <p:cNvSpPr>
            <a:spLocks noGrp="1"/>
          </p:cNvSpPr>
          <p:nvPr>
            <p:ph type="dt" sz="half" idx="10"/>
          </p:nvPr>
        </p:nvSpPr>
        <p:spPr/>
        <p:txBody>
          <a:bodyPr/>
          <a:lstStyle>
            <a:lvl1pPr>
              <a:defRPr/>
            </a:lvl1pPr>
          </a:lstStyle>
          <a:p>
            <a:pPr>
              <a:defRPr/>
            </a:pPr>
            <a:fld id="{87583E49-3530-47BD-9405-9C0369B0B0EC}" type="datetimeFigureOut">
              <a:rPr lang="pt-BR"/>
              <a:pPr>
                <a:defRPr/>
              </a:pPr>
              <a:t>09/06/2025</a:t>
            </a:fld>
            <a:endParaRPr lang="pt-BR"/>
          </a:p>
        </p:txBody>
      </p:sp>
      <p:sp>
        <p:nvSpPr>
          <p:cNvPr id="6" name="Espaço Reservado para Rodapé 4">
            <a:extLst>
              <a:ext uri="{FF2B5EF4-FFF2-40B4-BE49-F238E27FC236}">
                <a16:creationId xmlns:a16="http://schemas.microsoft.com/office/drawing/2014/main" id="{A8174C41-9F0B-AB23-0AA7-81A87B04832F}"/>
              </a:ext>
            </a:extLst>
          </p:cNvPr>
          <p:cNvSpPr>
            <a:spLocks noGrp="1"/>
          </p:cNvSpPr>
          <p:nvPr>
            <p:ph type="ftr" sz="quarter" idx="11"/>
          </p:nvPr>
        </p:nvSpPr>
        <p:spPr/>
        <p:txBody>
          <a:bodyPr/>
          <a:lstStyle>
            <a:lvl1pPr>
              <a:defRPr/>
            </a:lvl1pPr>
          </a:lstStyle>
          <a:p>
            <a:pPr>
              <a:defRPr/>
            </a:pPr>
            <a:endParaRPr lang="pt-BR"/>
          </a:p>
        </p:txBody>
      </p:sp>
      <p:sp>
        <p:nvSpPr>
          <p:cNvPr id="7" name="Espaço Reservado para Número de Slide 5">
            <a:extLst>
              <a:ext uri="{FF2B5EF4-FFF2-40B4-BE49-F238E27FC236}">
                <a16:creationId xmlns:a16="http://schemas.microsoft.com/office/drawing/2014/main" id="{8953B6F5-5CB4-2153-878C-85AAF74810C5}"/>
              </a:ext>
            </a:extLst>
          </p:cNvPr>
          <p:cNvSpPr>
            <a:spLocks noGrp="1"/>
          </p:cNvSpPr>
          <p:nvPr>
            <p:ph type="sldNum" sz="quarter" idx="12"/>
          </p:nvPr>
        </p:nvSpPr>
        <p:spPr/>
        <p:txBody>
          <a:bodyPr/>
          <a:lstStyle>
            <a:lvl1pPr>
              <a:defRPr/>
            </a:lvl1pPr>
          </a:lstStyle>
          <a:p>
            <a:fld id="{C94E8128-4B96-4C19-8709-5B2A5893F34A}" type="slidenum">
              <a:rPr lang="pt-BR" altLang="pt-BR"/>
              <a:pPr/>
              <a:t>‹#›</a:t>
            </a:fld>
            <a:endParaRPr lang="pt-BR" altLang="pt-BR"/>
          </a:p>
        </p:txBody>
      </p:sp>
    </p:spTree>
    <p:extLst>
      <p:ext uri="{BB962C8B-B14F-4D97-AF65-F5344CB8AC3E}">
        <p14:creationId xmlns:p14="http://schemas.microsoft.com/office/powerpoint/2010/main" val="447213623"/>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l="-17000" r="-17000"/>
          </a:stretch>
        </a:blipFill>
        <a:effectLst/>
      </p:bgPr>
    </p:bg>
    <p:spTree>
      <p:nvGrpSpPr>
        <p:cNvPr id="1" name=""/>
        <p:cNvGrpSpPr/>
        <p:nvPr/>
      </p:nvGrpSpPr>
      <p:grpSpPr>
        <a:xfrm>
          <a:off x="0" y="0"/>
          <a:ext cx="0" cy="0"/>
          <a:chOff x="0" y="0"/>
          <a:chExt cx="0" cy="0"/>
        </a:xfrm>
      </p:grpSpPr>
      <p:sp>
        <p:nvSpPr>
          <p:cNvPr id="1026" name="Espaço Reservado para Título 1">
            <a:extLst>
              <a:ext uri="{FF2B5EF4-FFF2-40B4-BE49-F238E27FC236}">
                <a16:creationId xmlns:a16="http://schemas.microsoft.com/office/drawing/2014/main" id="{2C7B3992-3F0A-C236-60A1-7361FEE62EC6}"/>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altLang="pt-BR"/>
              <a:t>Clique para editar o título mestre</a:t>
            </a:r>
          </a:p>
        </p:txBody>
      </p:sp>
      <p:sp>
        <p:nvSpPr>
          <p:cNvPr id="4" name="Espaço Reservado para Data 3">
            <a:extLst>
              <a:ext uri="{FF2B5EF4-FFF2-40B4-BE49-F238E27FC236}">
                <a16:creationId xmlns:a16="http://schemas.microsoft.com/office/drawing/2014/main" id="{6485AAD3-C58D-B5F9-1AD7-D62C1DB4E7C8}"/>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75DB37B-EF3C-4551-BF49-E52278BA3D05}" type="datetimeFigureOut">
              <a:rPr lang="pt-BR"/>
              <a:pPr>
                <a:defRPr/>
              </a:pPr>
              <a:t>09/06/2025</a:t>
            </a:fld>
            <a:endParaRPr lang="pt-BR"/>
          </a:p>
        </p:txBody>
      </p:sp>
      <p:sp>
        <p:nvSpPr>
          <p:cNvPr id="5" name="Espaço Reservado para Rodapé 4">
            <a:extLst>
              <a:ext uri="{FF2B5EF4-FFF2-40B4-BE49-F238E27FC236}">
                <a16:creationId xmlns:a16="http://schemas.microsoft.com/office/drawing/2014/main" id="{F59A06F8-5369-3771-F8BB-EEB3953FDA1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pt-BR"/>
          </a:p>
        </p:txBody>
      </p:sp>
      <p:sp>
        <p:nvSpPr>
          <p:cNvPr id="6" name="Espaço Reservado para Número de Slide 5">
            <a:extLst>
              <a:ext uri="{FF2B5EF4-FFF2-40B4-BE49-F238E27FC236}">
                <a16:creationId xmlns:a16="http://schemas.microsoft.com/office/drawing/2014/main" id="{BC9FBD06-7E54-7C01-0FC7-F7C97AB88B9A}"/>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A1661122-FDCF-4C73-8F9A-CEFD4820CEDA}" type="slidenum">
              <a:rPr lang="pt-BR" altLang="pt-BR"/>
              <a:pPr/>
              <a:t>‹#›</a:t>
            </a:fld>
            <a:endParaRPr lang="pt-BR" altLang="pt-BR"/>
          </a:p>
        </p:txBody>
      </p:sp>
      <p:pic>
        <p:nvPicPr>
          <p:cNvPr id="1030" name="Imagem 2">
            <a:extLst>
              <a:ext uri="{FF2B5EF4-FFF2-40B4-BE49-F238E27FC236}">
                <a16:creationId xmlns:a16="http://schemas.microsoft.com/office/drawing/2014/main" id="{16657954-72FE-810A-5404-365CC29A3666}"/>
              </a:ext>
            </a:extLst>
          </p:cNvPr>
          <p:cNvPicPr>
            <a:picLocks noChangeAspect="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dissolve/>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estadovirtual.com.br/o-que-e-a-natureza-do-suporte-para-a-arquivologia" TargetMode="Externa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Espaço Reservado para Conteúdo 3">
            <a:extLst>
              <a:ext uri="{FF2B5EF4-FFF2-40B4-BE49-F238E27FC236}">
                <a16:creationId xmlns:a16="http://schemas.microsoft.com/office/drawing/2014/main" id="{7B2BCCF2-724B-A007-3094-6884F6FBD4A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5588" cy="68580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Imagem 2" descr="Uma imagem contendo Interface gráfica do usuário&#10;&#10;Descrição gerada automaticamente">
            <a:extLst>
              <a:ext uri="{FF2B5EF4-FFF2-40B4-BE49-F238E27FC236}">
                <a16:creationId xmlns:a16="http://schemas.microsoft.com/office/drawing/2014/main" id="{01205056-9655-E236-9E69-C093EC1AD5B5}"/>
              </a:ext>
            </a:extLst>
          </p:cNvPr>
          <p:cNvPicPr>
            <a:picLocks noChangeAspect="1"/>
          </p:cNvPicPr>
          <p:nvPr/>
        </p:nvPicPr>
        <p:blipFill>
          <a:blip r:embed="rId3"/>
          <a:stretch>
            <a:fillRect/>
          </a:stretch>
        </p:blipFill>
        <p:spPr>
          <a:xfrm>
            <a:off x="-2106" y="-49906"/>
            <a:ext cx="9148212" cy="6905140"/>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ECD5D2-D948-3E14-3E7B-2ED8E72A192F}"/>
            </a:ext>
          </a:extLst>
        </p:cNvPr>
        <p:cNvGrpSpPr/>
        <p:nvPr/>
      </p:nvGrpSpPr>
      <p:grpSpPr>
        <a:xfrm>
          <a:off x="0" y="0"/>
          <a:ext cx="0" cy="0"/>
          <a:chOff x="0" y="0"/>
          <a:chExt cx="0" cy="0"/>
        </a:xfrm>
      </p:grpSpPr>
      <p:pic>
        <p:nvPicPr>
          <p:cNvPr id="28674" name="Imagem 1">
            <a:extLst>
              <a:ext uri="{FF2B5EF4-FFF2-40B4-BE49-F238E27FC236}">
                <a16:creationId xmlns:a16="http://schemas.microsoft.com/office/drawing/2014/main" id="{C42332F4-5768-FF16-2451-FC9F546AD6A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7763" y="1844675"/>
            <a:ext cx="6891337" cy="3328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m 2" descr="Forma, Seta&#10;&#10;Descrição gerada automaticamente">
            <a:extLst>
              <a:ext uri="{FF2B5EF4-FFF2-40B4-BE49-F238E27FC236}">
                <a16:creationId xmlns:a16="http://schemas.microsoft.com/office/drawing/2014/main" id="{310C7E71-A8F5-6B04-D44D-38C65B15B40A}"/>
              </a:ext>
            </a:extLst>
          </p:cNvPr>
          <p:cNvPicPr>
            <a:picLocks noChangeAspect="1"/>
          </p:cNvPicPr>
          <p:nvPr/>
        </p:nvPicPr>
        <p:blipFill>
          <a:blip r:embed="rId3"/>
          <a:stretch>
            <a:fillRect/>
          </a:stretch>
        </p:blipFill>
        <p:spPr>
          <a:xfrm>
            <a:off x="14206" y="4083"/>
            <a:ext cx="9152163" cy="6849834"/>
          </a:xfrm>
          <a:prstGeom prst="rect">
            <a:avLst/>
          </a:prstGeom>
        </p:spPr>
      </p:pic>
      <p:sp>
        <p:nvSpPr>
          <p:cNvPr id="2" name="CaixaDeTexto 1">
            <a:extLst>
              <a:ext uri="{FF2B5EF4-FFF2-40B4-BE49-F238E27FC236}">
                <a16:creationId xmlns:a16="http://schemas.microsoft.com/office/drawing/2014/main" id="{A3C4BAB8-C55F-4144-F593-4D0C15E51924}"/>
              </a:ext>
            </a:extLst>
          </p:cNvPr>
          <p:cNvSpPr txBox="1"/>
          <p:nvPr/>
        </p:nvSpPr>
        <p:spPr>
          <a:xfrm>
            <a:off x="1430949" y="1145199"/>
            <a:ext cx="6337054" cy="48013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A diferença entre </a:t>
            </a:r>
            <a:r>
              <a:rPr lang="en-US" b="1"/>
              <a:t>dados</a:t>
            </a:r>
            <a:r>
              <a:rPr lang="en-US"/>
              <a:t> e </a:t>
            </a:r>
            <a:r>
              <a:rPr lang="en-US" b="1"/>
              <a:t>informação</a:t>
            </a:r>
            <a:r>
              <a:rPr lang="en-US"/>
              <a:t> está na maneira como são estruturados e no valor que agregam ao conhecimento. Aqui está a relação entre eles:</a:t>
            </a:r>
          </a:p>
          <a:p>
            <a:pPr marL="228600" indent="-228600">
              <a:buFont typeface=""/>
              <a:buChar char="•"/>
            </a:pPr>
            <a:r>
              <a:rPr lang="en-US" b="1"/>
              <a:t>Dados</a:t>
            </a:r>
            <a:r>
              <a:rPr lang="en-US"/>
              <a:t> – São elementos brutos, como números, palavras, imagens ou registros que, isoladamente, não têm significado. Por exemplo, uma lista com números de vendas de um mês ou registros de temperatura diária.</a:t>
            </a:r>
          </a:p>
          <a:p>
            <a:pPr marL="228600" indent="-228600">
              <a:buFont typeface=""/>
              <a:buChar char="•"/>
            </a:pPr>
            <a:r>
              <a:rPr lang="en-US" b="1"/>
              <a:t>Informação</a:t>
            </a:r>
            <a:r>
              <a:rPr lang="en-US"/>
              <a:t> – Surge quando os dados são organizados, analisados e interpretados para gerar conhecimento útil. Por exemplo, ao analisar os números de vendas e identificar tendências, transformamos dados em informação relevante para tomada de decisões.</a:t>
            </a:r>
          </a:p>
          <a:p>
            <a:r>
              <a:rPr lang="en-US"/>
              <a:t>Ou seja, </a:t>
            </a:r>
            <a:r>
              <a:rPr lang="en-US" b="1"/>
              <a:t>dados são a matéria-prima</a:t>
            </a:r>
            <a:r>
              <a:rPr lang="en-US"/>
              <a:t> que, quando processada e contextualizada, se transforma em </a:t>
            </a:r>
            <a:r>
              <a:rPr lang="en-US" b="1"/>
              <a:t>informação valiosa</a:t>
            </a:r>
            <a:r>
              <a:rPr lang="en-US"/>
              <a:t>. A gestão eficiente dos documentos e arquivos ajuda justamente a estruturar esses dados para que possam ser utilizados estrategicamente.</a:t>
            </a:r>
          </a:p>
        </p:txBody>
      </p:sp>
    </p:spTree>
    <p:extLst>
      <p:ext uri="{BB962C8B-B14F-4D97-AF65-F5344CB8AC3E}">
        <p14:creationId xmlns:p14="http://schemas.microsoft.com/office/powerpoint/2010/main" val="1262233737"/>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C080B5-9D00-7F6C-60F0-608A97E6EA69}"/>
            </a:ext>
          </a:extLst>
        </p:cNvPr>
        <p:cNvGrpSpPr/>
        <p:nvPr/>
      </p:nvGrpSpPr>
      <p:grpSpPr>
        <a:xfrm>
          <a:off x="0" y="0"/>
          <a:ext cx="0" cy="0"/>
          <a:chOff x="0" y="0"/>
          <a:chExt cx="0" cy="0"/>
        </a:xfrm>
      </p:grpSpPr>
      <p:pic>
        <p:nvPicPr>
          <p:cNvPr id="28674" name="Imagem 1">
            <a:extLst>
              <a:ext uri="{FF2B5EF4-FFF2-40B4-BE49-F238E27FC236}">
                <a16:creationId xmlns:a16="http://schemas.microsoft.com/office/drawing/2014/main" id="{9BA6CA7D-187F-CF9F-8876-91A49D32059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7763" y="1844675"/>
            <a:ext cx="6891337" cy="3328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m 2" descr="Forma, Seta&#10;&#10;Descrição gerada automaticamente">
            <a:extLst>
              <a:ext uri="{FF2B5EF4-FFF2-40B4-BE49-F238E27FC236}">
                <a16:creationId xmlns:a16="http://schemas.microsoft.com/office/drawing/2014/main" id="{C1FBFFBC-0808-1B45-15C4-7F76BCCC3CB2}"/>
              </a:ext>
            </a:extLst>
          </p:cNvPr>
          <p:cNvPicPr>
            <a:picLocks noChangeAspect="1"/>
          </p:cNvPicPr>
          <p:nvPr/>
        </p:nvPicPr>
        <p:blipFill>
          <a:blip r:embed="rId3"/>
          <a:stretch>
            <a:fillRect/>
          </a:stretch>
        </p:blipFill>
        <p:spPr>
          <a:xfrm>
            <a:off x="14206" y="4083"/>
            <a:ext cx="9152163" cy="6849834"/>
          </a:xfrm>
          <a:prstGeom prst="rect">
            <a:avLst/>
          </a:prstGeom>
        </p:spPr>
      </p:pic>
      <p:sp>
        <p:nvSpPr>
          <p:cNvPr id="2" name="CaixaDeTexto 1">
            <a:extLst>
              <a:ext uri="{FF2B5EF4-FFF2-40B4-BE49-F238E27FC236}">
                <a16:creationId xmlns:a16="http://schemas.microsoft.com/office/drawing/2014/main" id="{898D8CF0-0772-63E8-2393-C4F8DD9B727D}"/>
              </a:ext>
            </a:extLst>
          </p:cNvPr>
          <p:cNvSpPr txBox="1"/>
          <p:nvPr/>
        </p:nvSpPr>
        <p:spPr>
          <a:xfrm>
            <a:off x="617660" y="1408968"/>
            <a:ext cx="6776670"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Vamos aplicar a diferença entre </a:t>
            </a:r>
            <a:r>
              <a:rPr lang="en-US" b="1"/>
              <a:t>dados</a:t>
            </a:r>
            <a:r>
              <a:rPr lang="en-US"/>
              <a:t> e </a:t>
            </a:r>
            <a:r>
              <a:rPr lang="en-US" b="1"/>
              <a:t>informação</a:t>
            </a:r>
            <a:r>
              <a:rPr lang="en-US"/>
              <a:t> ao contexto da arquivologia:</a:t>
            </a:r>
          </a:p>
          <a:p>
            <a:r>
              <a:rPr lang="en-US"/>
              <a:t>Imagine um setor administrativo que arquiva contratos de clientes. Se tivermos apenas uma pilha de documentos com nomes, datas e valores, esses são apenas </a:t>
            </a:r>
            <a:r>
              <a:rPr lang="en-US" b="1"/>
              <a:t>dados brutos</a:t>
            </a:r>
            <a:r>
              <a:rPr lang="en-US"/>
              <a:t>, sem uma organização que permita uma análise útil.</a:t>
            </a:r>
          </a:p>
          <a:p>
            <a:r>
              <a:rPr lang="en-US"/>
              <a:t>Agora, se esses contratos forem organizados de acordo com critérios específicos—como datas de vencimento, clientes ativos e valores envolvidos—criamos um sistema de </a:t>
            </a:r>
            <a:r>
              <a:rPr lang="en-US" b="1"/>
              <a:t>informação estruturada</a:t>
            </a:r>
            <a:r>
              <a:rPr lang="en-US"/>
              <a:t>. Isso possibilita, por exemplo, identificar quais contratos estão prestes a vencer, quais clientes renovam frequentemente e quais tendem a atrasar pagamentos.</a:t>
            </a:r>
          </a:p>
          <a:p>
            <a:r>
              <a:rPr lang="en-US"/>
              <a:t>Na arquivologia, esse princípio é essencial para garantir que os documentos sejam mais do que registros guardados, mas sim fontes de conhecimento estratégico.</a:t>
            </a:r>
          </a:p>
        </p:txBody>
      </p:sp>
    </p:spTree>
    <p:extLst>
      <p:ext uri="{BB962C8B-B14F-4D97-AF65-F5344CB8AC3E}">
        <p14:creationId xmlns:p14="http://schemas.microsoft.com/office/powerpoint/2010/main" val="1899001751"/>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agem 2" descr="Forma, Seta&#10;&#10;Descrição gerada automaticamente">
            <a:extLst>
              <a:ext uri="{FF2B5EF4-FFF2-40B4-BE49-F238E27FC236}">
                <a16:creationId xmlns:a16="http://schemas.microsoft.com/office/drawing/2014/main" id="{23EE8F16-EDA8-2D58-B0FA-66AF765ECF28}"/>
              </a:ext>
            </a:extLst>
          </p:cNvPr>
          <p:cNvPicPr>
            <a:picLocks noChangeAspect="1"/>
          </p:cNvPicPr>
          <p:nvPr/>
        </p:nvPicPr>
        <p:blipFill>
          <a:blip r:embed="rId2"/>
          <a:srcRect r="24985" b="-1"/>
          <a:stretch>
            <a:fillRect/>
          </a:stretch>
        </p:blipFill>
        <p:spPr>
          <a:xfrm>
            <a:off x="20" y="1282"/>
            <a:ext cx="9143980" cy="6856718"/>
          </a:xfrm>
          <a:prstGeom prst="rect">
            <a:avLst/>
          </a:prstGeom>
        </p:spPr>
      </p:pic>
      <p:sp>
        <p:nvSpPr>
          <p:cNvPr id="2" name="CaixaDeTexto 1">
            <a:extLst>
              <a:ext uri="{FF2B5EF4-FFF2-40B4-BE49-F238E27FC236}">
                <a16:creationId xmlns:a16="http://schemas.microsoft.com/office/drawing/2014/main" id="{1D6C3886-4BAF-DFB6-E7BA-A6A37F7AB6DC}"/>
              </a:ext>
            </a:extLst>
          </p:cNvPr>
          <p:cNvSpPr txBox="1"/>
          <p:nvPr/>
        </p:nvSpPr>
        <p:spPr>
          <a:xfrm>
            <a:off x="562708" y="1046285"/>
            <a:ext cx="8051555"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As técnicas e sistemas de arquivos são fundamentais para a organização, armazenamento e recuperação de dados em dispositivos digitais. Aqui estão alguns conceitos importantes:</a:t>
            </a:r>
          </a:p>
          <a:p>
            <a:r>
              <a:rPr lang="en-US" b="1"/>
              <a:t>Técnicas de Arquivamento</a:t>
            </a:r>
          </a:p>
          <a:p>
            <a:pPr marL="228600" indent="-228600">
              <a:buFont typeface=""/>
              <a:buChar char="•"/>
            </a:pPr>
            <a:r>
              <a:rPr lang="en-US" b="1"/>
              <a:t>Classificação</a:t>
            </a:r>
            <a:r>
              <a:rPr lang="en-US"/>
              <a:t>: Organização dos arquivos por critérios como alfabético, numérico, geográfico ou por assunto.</a:t>
            </a:r>
          </a:p>
          <a:p>
            <a:pPr marL="228600" indent="-228600">
              <a:buFont typeface=""/>
              <a:buChar char="•"/>
            </a:pPr>
            <a:r>
              <a:rPr lang="en-US" b="1"/>
              <a:t>Indexação</a:t>
            </a:r>
            <a:r>
              <a:rPr lang="en-US"/>
              <a:t>: Uso de índices para facilitar a busca e recuperação de documentos.</a:t>
            </a:r>
          </a:p>
          <a:p>
            <a:pPr marL="228600" indent="-228600">
              <a:buFont typeface=""/>
              <a:buChar char="•"/>
            </a:pPr>
            <a:r>
              <a:rPr lang="en-US" b="1"/>
              <a:t>Codificação</a:t>
            </a:r>
            <a:r>
              <a:rPr lang="en-US"/>
              <a:t>: Aplicação de códigos para identificar e organizar arquivos de maneira eficiente.</a:t>
            </a:r>
          </a:p>
          <a:p>
            <a:pPr marL="228600" indent="-228600">
              <a:buFont typeface=""/>
              <a:buChar char="•"/>
            </a:pPr>
            <a:r>
              <a:rPr lang="en-US" b="1"/>
              <a:t>Digitalização</a:t>
            </a:r>
            <a:r>
              <a:rPr lang="en-US"/>
              <a:t>: Conversão de documentos físicos em formato digital para facilitar o acesso e reduzir espaço físico.</a:t>
            </a:r>
          </a:p>
        </p:txBody>
      </p:sp>
    </p:spTree>
    <p:extLst>
      <p:ext uri="{BB962C8B-B14F-4D97-AF65-F5344CB8AC3E}">
        <p14:creationId xmlns:p14="http://schemas.microsoft.com/office/powerpoint/2010/main" val="3362063576"/>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agem 2" descr="Forma, Seta&#10;&#10;Descrição gerada automaticamente">
            <a:extLst>
              <a:ext uri="{FF2B5EF4-FFF2-40B4-BE49-F238E27FC236}">
                <a16:creationId xmlns:a16="http://schemas.microsoft.com/office/drawing/2014/main" id="{68CE28CD-5A4D-0F44-78C8-8F6AE7720C26}"/>
              </a:ext>
            </a:extLst>
          </p:cNvPr>
          <p:cNvPicPr>
            <a:picLocks noChangeAspect="1"/>
          </p:cNvPicPr>
          <p:nvPr/>
        </p:nvPicPr>
        <p:blipFill>
          <a:blip r:embed="rId2"/>
          <a:srcRect r="24985" b="-1"/>
          <a:stretch>
            <a:fillRect/>
          </a:stretch>
        </p:blipFill>
        <p:spPr>
          <a:xfrm>
            <a:off x="20" y="1282"/>
            <a:ext cx="9143980" cy="6856718"/>
          </a:xfrm>
          <a:prstGeom prst="rect">
            <a:avLst/>
          </a:prstGeom>
        </p:spPr>
      </p:pic>
      <p:sp>
        <p:nvSpPr>
          <p:cNvPr id="2" name="CaixaDeTexto 1">
            <a:extLst>
              <a:ext uri="{FF2B5EF4-FFF2-40B4-BE49-F238E27FC236}">
                <a16:creationId xmlns:a16="http://schemas.microsoft.com/office/drawing/2014/main" id="{2883FCA5-1B8B-C538-EA73-1E6F7E9285A8}"/>
              </a:ext>
            </a:extLst>
          </p:cNvPr>
          <p:cNvSpPr txBox="1"/>
          <p:nvPr/>
        </p:nvSpPr>
        <p:spPr>
          <a:xfrm>
            <a:off x="738554" y="1408968"/>
            <a:ext cx="6348046"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Sistemas de Arquivos</a:t>
            </a:r>
          </a:p>
          <a:p>
            <a:r>
              <a:rPr lang="en-US"/>
              <a:t>Os sistemas de arquivos são responsáveis por gerenciar como os dados são armazenados e acessados em dispositivos como HDs, SSDs e servidores. Alguns exemplos incluem:</a:t>
            </a:r>
          </a:p>
          <a:p>
            <a:pPr marL="228600" indent="-228600">
              <a:buFont typeface=""/>
              <a:buChar char="•"/>
            </a:pPr>
            <a:r>
              <a:rPr lang="en-US" b="1"/>
              <a:t>FAT32</a:t>
            </a:r>
            <a:r>
              <a:rPr lang="en-US"/>
              <a:t>: Comum em dispositivos USB e cartões de memória.</a:t>
            </a:r>
          </a:p>
          <a:p>
            <a:pPr marL="228600" indent="-228600">
              <a:buFont typeface=""/>
              <a:buChar char="•"/>
            </a:pPr>
            <a:r>
              <a:rPr lang="en-US" b="1"/>
              <a:t>NTFS</a:t>
            </a:r>
            <a:r>
              <a:rPr lang="en-US"/>
              <a:t>: Utilizado em sistemas Windows, oferece maior segurança e suporte a arquivos grandes.</a:t>
            </a:r>
          </a:p>
          <a:p>
            <a:pPr marL="228600" indent="-228600">
              <a:buFont typeface=""/>
              <a:buChar char="•"/>
            </a:pPr>
            <a:r>
              <a:rPr lang="en-US" b="1"/>
              <a:t>ext4</a:t>
            </a:r>
            <a:r>
              <a:rPr lang="en-US"/>
              <a:t>: Popular em sistemas Linux, otimizado para desempenho e confiabilidade.</a:t>
            </a:r>
          </a:p>
          <a:p>
            <a:pPr marL="228600" indent="-228600">
              <a:buFont typeface=""/>
              <a:buChar char="•"/>
            </a:pPr>
            <a:r>
              <a:rPr lang="en-US" b="1"/>
              <a:t>APFS</a:t>
            </a:r>
            <a:r>
              <a:rPr lang="en-US"/>
              <a:t>: Sistema de arquivos da Apple, projetado para SSDs e dispositivos macOS.</a:t>
            </a:r>
          </a:p>
          <a:p>
            <a:r>
              <a:rPr lang="en-US"/>
              <a:t>Cada sistema de arquivos tem suas vantagens e é escolhido conforme a necessidade do usuário</a:t>
            </a:r>
          </a:p>
        </p:txBody>
      </p:sp>
    </p:spTree>
    <p:extLst>
      <p:ext uri="{BB962C8B-B14F-4D97-AF65-F5344CB8AC3E}">
        <p14:creationId xmlns:p14="http://schemas.microsoft.com/office/powerpoint/2010/main" val="1173331170"/>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613BC-E002-E3C0-D581-8ECB4459FCBB}"/>
            </a:ext>
          </a:extLst>
        </p:cNvPr>
        <p:cNvGrpSpPr/>
        <p:nvPr/>
      </p:nvGrpSpPr>
      <p:grpSpPr>
        <a:xfrm>
          <a:off x="0" y="0"/>
          <a:ext cx="0" cy="0"/>
          <a:chOff x="0" y="0"/>
          <a:chExt cx="0" cy="0"/>
        </a:xfrm>
      </p:grpSpPr>
      <p:pic>
        <p:nvPicPr>
          <p:cNvPr id="28674" name="Imagem 1">
            <a:extLst>
              <a:ext uri="{FF2B5EF4-FFF2-40B4-BE49-F238E27FC236}">
                <a16:creationId xmlns:a16="http://schemas.microsoft.com/office/drawing/2014/main" id="{ADAAD40B-CB0E-CB13-4CEF-10D8CD16195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7763" y="1844675"/>
            <a:ext cx="6891337" cy="3328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m 2" descr="Forma, Seta&#10;&#10;Descrição gerada automaticamente">
            <a:extLst>
              <a:ext uri="{FF2B5EF4-FFF2-40B4-BE49-F238E27FC236}">
                <a16:creationId xmlns:a16="http://schemas.microsoft.com/office/drawing/2014/main" id="{4588C542-E340-4F97-A061-3DE423D12E9E}"/>
              </a:ext>
            </a:extLst>
          </p:cNvPr>
          <p:cNvPicPr>
            <a:picLocks noChangeAspect="1"/>
          </p:cNvPicPr>
          <p:nvPr/>
        </p:nvPicPr>
        <p:blipFill>
          <a:blip r:embed="rId3"/>
          <a:stretch>
            <a:fillRect/>
          </a:stretch>
        </p:blipFill>
        <p:spPr>
          <a:xfrm>
            <a:off x="14206" y="4083"/>
            <a:ext cx="9152163" cy="6849834"/>
          </a:xfrm>
          <a:prstGeom prst="rect">
            <a:avLst/>
          </a:prstGeom>
        </p:spPr>
      </p:pic>
      <p:sp>
        <p:nvSpPr>
          <p:cNvPr id="2" name="CaixaDeTexto 1">
            <a:extLst>
              <a:ext uri="{FF2B5EF4-FFF2-40B4-BE49-F238E27FC236}">
                <a16:creationId xmlns:a16="http://schemas.microsoft.com/office/drawing/2014/main" id="{404D6247-5B84-438B-D80C-1FE2A7025F3D}"/>
              </a:ext>
            </a:extLst>
          </p:cNvPr>
          <p:cNvSpPr txBox="1"/>
          <p:nvPr/>
        </p:nvSpPr>
        <p:spPr>
          <a:xfrm>
            <a:off x="969352" y="1485900"/>
            <a:ext cx="6370026" cy="424731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t>Métodos de Arquivamento</a:t>
            </a:r>
          </a:p>
          <a:p>
            <a:pPr marL="228600" indent="-228600">
              <a:buFont typeface=""/>
              <a:buAutoNum type="arabicPeriod"/>
            </a:pPr>
            <a:r>
              <a:rPr lang="en-US" b="1"/>
              <a:t>Arquivamento por Assunto</a:t>
            </a:r>
            <a:r>
              <a:rPr lang="en-US"/>
              <a:t> – Os documentos são organizados conforme o tema abordado, facilitando a consulta por tópicos relacionados.</a:t>
            </a:r>
          </a:p>
          <a:p>
            <a:pPr marL="228600" indent="-228600">
              <a:buFont typeface=""/>
              <a:buAutoNum type="arabicPeriod"/>
            </a:pPr>
            <a:r>
              <a:rPr lang="en-US" b="1"/>
              <a:t>Método Alfabético</a:t>
            </a:r>
            <a:r>
              <a:rPr lang="en-US"/>
              <a:t> – Os arquivos são organizados em ordem alfabética, geralmente pelo nome do cliente, empresa ou assunto.</a:t>
            </a:r>
          </a:p>
          <a:p>
            <a:pPr marL="228600" indent="-228600">
              <a:buFont typeface=""/>
              <a:buAutoNum type="arabicPeriod"/>
            </a:pPr>
            <a:r>
              <a:rPr lang="en-US" b="1"/>
              <a:t>Arquivamento Numérico</a:t>
            </a:r>
            <a:r>
              <a:rPr lang="en-US"/>
              <a:t> – Utiliza números para classificar e identificar documentos, sendo útil para grandes volumes de arquivos.</a:t>
            </a:r>
          </a:p>
          <a:p>
            <a:pPr marL="228600" indent="-228600">
              <a:buFont typeface=""/>
              <a:buAutoNum type="arabicPeriod"/>
            </a:pPr>
            <a:r>
              <a:rPr lang="en-US" b="1"/>
              <a:t>Arquivamento Geográfico</a:t>
            </a:r>
            <a:r>
              <a:rPr lang="en-US"/>
              <a:t> – Os documentos são organizados conforme a localização, útil para empresas com filiais em diferentes regiões.</a:t>
            </a:r>
          </a:p>
          <a:p>
            <a:pPr marL="228600" indent="-228600">
              <a:buFont typeface=""/>
              <a:buAutoNum type="arabicPeriod"/>
            </a:pPr>
            <a:r>
              <a:rPr lang="en-US" b="1"/>
              <a:t>Arquivamento Digital</a:t>
            </a:r>
            <a:r>
              <a:rPr lang="en-US"/>
              <a:t> – Os documentos são armazenados eletronicamente, garantindo acesso rápido e segurança</a:t>
            </a:r>
          </a:p>
        </p:txBody>
      </p:sp>
    </p:spTree>
    <p:extLst>
      <p:ext uri="{BB962C8B-B14F-4D97-AF65-F5344CB8AC3E}">
        <p14:creationId xmlns:p14="http://schemas.microsoft.com/office/powerpoint/2010/main" val="2104139868"/>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agem 2" descr="Forma, Seta&#10;&#10;Descrição gerada automaticamente">
            <a:extLst>
              <a:ext uri="{FF2B5EF4-FFF2-40B4-BE49-F238E27FC236}">
                <a16:creationId xmlns:a16="http://schemas.microsoft.com/office/drawing/2014/main" id="{D1014ADB-12DE-7D96-6D07-C0B19A93B9E8}"/>
              </a:ext>
            </a:extLst>
          </p:cNvPr>
          <p:cNvPicPr>
            <a:picLocks noChangeAspect="1"/>
          </p:cNvPicPr>
          <p:nvPr/>
        </p:nvPicPr>
        <p:blipFill>
          <a:blip r:embed="rId2"/>
          <a:srcRect r="24985" b="-1"/>
          <a:stretch>
            <a:fillRect/>
          </a:stretch>
        </p:blipFill>
        <p:spPr>
          <a:xfrm>
            <a:off x="20" y="1282"/>
            <a:ext cx="9143980" cy="6856718"/>
          </a:xfrm>
          <a:prstGeom prst="rect">
            <a:avLst/>
          </a:prstGeom>
        </p:spPr>
      </p:pic>
      <p:sp>
        <p:nvSpPr>
          <p:cNvPr id="4" name="CaixaDeTexto 3">
            <a:extLst>
              <a:ext uri="{FF2B5EF4-FFF2-40B4-BE49-F238E27FC236}">
                <a16:creationId xmlns:a16="http://schemas.microsoft.com/office/drawing/2014/main" id="{F0550650-9C51-289A-011B-8255DE847C7B}"/>
              </a:ext>
            </a:extLst>
          </p:cNvPr>
          <p:cNvSpPr txBox="1"/>
          <p:nvPr/>
        </p:nvSpPr>
        <p:spPr>
          <a:xfrm>
            <a:off x="914400" y="903411"/>
            <a:ext cx="7315200" cy="53553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alibri"/>
                <a:ea typeface="Calibri"/>
                <a:cs typeface="Arial"/>
              </a:rPr>
              <a:t>A </a:t>
            </a:r>
            <a:r>
              <a:rPr lang="en-US" b="1" dirty="0">
                <a:latin typeface="Calibri"/>
                <a:ea typeface="Calibri"/>
                <a:cs typeface="Arial"/>
              </a:rPr>
              <a:t>Teoria das Três </a:t>
            </a:r>
            <a:r>
              <a:rPr lang="en-US" b="1" dirty="0" err="1">
                <a:latin typeface="Calibri"/>
                <a:ea typeface="Calibri"/>
                <a:cs typeface="Arial"/>
              </a:rPr>
              <a:t>Idades</a:t>
            </a:r>
            <a:r>
              <a:rPr lang="en-US" dirty="0">
                <a:latin typeface="Calibri"/>
                <a:ea typeface="Calibri"/>
                <a:cs typeface="Arial"/>
              </a:rPr>
              <a:t> é um </a:t>
            </a:r>
            <a:r>
              <a:rPr lang="en-US" dirty="0" err="1">
                <a:latin typeface="Calibri"/>
                <a:ea typeface="Calibri"/>
                <a:cs typeface="Arial"/>
              </a:rPr>
              <a:t>conceito</a:t>
            </a:r>
            <a:r>
              <a:rPr lang="en-US" dirty="0">
                <a:latin typeface="Calibri"/>
                <a:ea typeface="Calibri"/>
                <a:cs typeface="Arial"/>
              </a:rPr>
              <a:t> fundamental da </a:t>
            </a:r>
            <a:r>
              <a:rPr lang="en-US" dirty="0" err="1">
                <a:latin typeface="Calibri"/>
                <a:ea typeface="Calibri"/>
                <a:cs typeface="Arial"/>
              </a:rPr>
              <a:t>arquivologia</a:t>
            </a:r>
            <a:r>
              <a:rPr lang="en-US" dirty="0">
                <a:latin typeface="Calibri"/>
                <a:ea typeface="Calibri"/>
                <a:cs typeface="Arial"/>
              </a:rPr>
              <a:t> e </a:t>
            </a:r>
            <a:r>
              <a:rPr lang="en-US" dirty="0" err="1">
                <a:latin typeface="Calibri"/>
                <a:ea typeface="Calibri"/>
                <a:cs typeface="Arial"/>
              </a:rPr>
              <a:t>ajuda</a:t>
            </a:r>
            <a:r>
              <a:rPr lang="en-US" dirty="0">
                <a:latin typeface="Calibri"/>
                <a:ea typeface="Calibri"/>
                <a:cs typeface="Arial"/>
              </a:rPr>
              <a:t> a </a:t>
            </a:r>
            <a:r>
              <a:rPr lang="en-US" dirty="0" err="1">
                <a:latin typeface="Calibri"/>
                <a:ea typeface="Calibri"/>
                <a:cs typeface="Arial"/>
              </a:rPr>
              <a:t>entender</a:t>
            </a:r>
            <a:r>
              <a:rPr lang="en-US" dirty="0">
                <a:latin typeface="Calibri"/>
                <a:ea typeface="Calibri"/>
                <a:cs typeface="Arial"/>
              </a:rPr>
              <a:t> o </a:t>
            </a:r>
            <a:r>
              <a:rPr lang="en-US" dirty="0" err="1">
                <a:latin typeface="Calibri"/>
                <a:ea typeface="Calibri"/>
                <a:cs typeface="Arial"/>
              </a:rPr>
              <a:t>ciclo</a:t>
            </a:r>
            <a:r>
              <a:rPr lang="en-US" dirty="0">
                <a:latin typeface="Calibri"/>
                <a:ea typeface="Calibri"/>
                <a:cs typeface="Arial"/>
              </a:rPr>
              <a:t> de </a:t>
            </a:r>
            <a:r>
              <a:rPr lang="en-US" dirty="0" err="1">
                <a:latin typeface="Calibri"/>
                <a:ea typeface="Calibri"/>
                <a:cs typeface="Arial"/>
              </a:rPr>
              <a:t>vida</a:t>
            </a:r>
            <a:r>
              <a:rPr lang="en-US" dirty="0">
                <a:latin typeface="Calibri"/>
                <a:ea typeface="Calibri"/>
                <a:cs typeface="Arial"/>
              </a:rPr>
              <a:t> dos </a:t>
            </a:r>
            <a:r>
              <a:rPr lang="en-US" dirty="0" err="1">
                <a:latin typeface="Calibri"/>
                <a:ea typeface="Calibri"/>
                <a:cs typeface="Arial"/>
              </a:rPr>
              <a:t>documentos</a:t>
            </a:r>
            <a:r>
              <a:rPr lang="en-US" dirty="0">
                <a:latin typeface="Calibri"/>
                <a:ea typeface="Calibri"/>
                <a:cs typeface="Arial"/>
              </a:rPr>
              <a:t> </a:t>
            </a:r>
            <a:r>
              <a:rPr lang="en-US" dirty="0" err="1">
                <a:latin typeface="Calibri"/>
                <a:ea typeface="Calibri"/>
                <a:cs typeface="Arial"/>
              </a:rPr>
              <a:t>dentro</a:t>
            </a:r>
            <a:r>
              <a:rPr lang="en-US" dirty="0">
                <a:latin typeface="Calibri"/>
                <a:ea typeface="Calibri"/>
                <a:cs typeface="Arial"/>
              </a:rPr>
              <a:t> de </a:t>
            </a:r>
            <a:r>
              <a:rPr lang="en-US" dirty="0" err="1">
                <a:latin typeface="Calibri"/>
                <a:ea typeface="Calibri"/>
                <a:cs typeface="Arial"/>
              </a:rPr>
              <a:t>uma</a:t>
            </a:r>
            <a:r>
              <a:rPr lang="en-US" dirty="0">
                <a:latin typeface="Calibri"/>
                <a:ea typeface="Calibri"/>
                <a:cs typeface="Arial"/>
              </a:rPr>
              <a:t> </a:t>
            </a:r>
            <a:r>
              <a:rPr lang="en-US" dirty="0" err="1">
                <a:latin typeface="Calibri"/>
                <a:ea typeface="Calibri"/>
                <a:cs typeface="Arial"/>
              </a:rPr>
              <a:t>instituição</a:t>
            </a:r>
            <a:r>
              <a:rPr lang="en-US" dirty="0">
                <a:latin typeface="Calibri"/>
                <a:ea typeface="Calibri"/>
                <a:cs typeface="Arial"/>
              </a:rPr>
              <a:t>. Ela divide a </a:t>
            </a:r>
            <a:r>
              <a:rPr lang="en-US" dirty="0" err="1">
                <a:latin typeface="Calibri"/>
                <a:ea typeface="Calibri"/>
                <a:cs typeface="Arial"/>
              </a:rPr>
              <a:t>gestão</a:t>
            </a:r>
            <a:r>
              <a:rPr lang="en-US" dirty="0">
                <a:latin typeface="Calibri"/>
                <a:ea typeface="Calibri"/>
                <a:cs typeface="Arial"/>
              </a:rPr>
              <a:t> documental </a:t>
            </a:r>
            <a:r>
              <a:rPr lang="en-US" dirty="0" err="1">
                <a:latin typeface="Calibri"/>
                <a:ea typeface="Calibri"/>
                <a:cs typeface="Arial"/>
              </a:rPr>
              <a:t>em</a:t>
            </a:r>
            <a:r>
              <a:rPr lang="en-US" dirty="0">
                <a:latin typeface="Calibri"/>
                <a:ea typeface="Calibri"/>
                <a:cs typeface="Arial"/>
              </a:rPr>
              <a:t> </a:t>
            </a:r>
            <a:r>
              <a:rPr lang="en-US" dirty="0" err="1">
                <a:latin typeface="Calibri"/>
                <a:ea typeface="Calibri"/>
                <a:cs typeface="Arial"/>
              </a:rPr>
              <a:t>três</a:t>
            </a:r>
            <a:r>
              <a:rPr lang="en-US" dirty="0">
                <a:latin typeface="Calibri"/>
                <a:ea typeface="Calibri"/>
                <a:cs typeface="Arial"/>
              </a:rPr>
              <a:t> </a:t>
            </a:r>
            <a:r>
              <a:rPr lang="en-US" dirty="0" err="1">
                <a:latin typeface="Calibri"/>
                <a:ea typeface="Calibri"/>
                <a:cs typeface="Arial"/>
              </a:rPr>
              <a:t>fases</a:t>
            </a:r>
            <a:r>
              <a:rPr lang="en-US" dirty="0">
                <a:latin typeface="Calibri"/>
                <a:ea typeface="Calibri"/>
                <a:cs typeface="Arial"/>
              </a:rPr>
              <a:t>, com base </a:t>
            </a:r>
            <a:r>
              <a:rPr lang="en-US" dirty="0" err="1">
                <a:latin typeface="Calibri"/>
                <a:ea typeface="Calibri"/>
                <a:cs typeface="Arial"/>
              </a:rPr>
              <a:t>na</a:t>
            </a:r>
            <a:r>
              <a:rPr lang="en-US" dirty="0">
                <a:latin typeface="Calibri"/>
                <a:ea typeface="Calibri"/>
                <a:cs typeface="Arial"/>
              </a:rPr>
              <a:t> </a:t>
            </a:r>
            <a:r>
              <a:rPr lang="en-US" dirty="0" err="1">
                <a:latin typeface="Calibri"/>
                <a:ea typeface="Calibri"/>
                <a:cs typeface="Arial"/>
              </a:rPr>
              <a:t>utilidade</a:t>
            </a:r>
            <a:r>
              <a:rPr lang="en-US" dirty="0">
                <a:latin typeface="Calibri"/>
                <a:ea typeface="Calibri"/>
                <a:cs typeface="Arial"/>
              </a:rPr>
              <a:t> e </a:t>
            </a:r>
            <a:r>
              <a:rPr lang="en-US" dirty="0" err="1">
                <a:latin typeface="Calibri"/>
                <a:ea typeface="Calibri"/>
                <a:cs typeface="Arial"/>
              </a:rPr>
              <a:t>frequência</a:t>
            </a:r>
            <a:r>
              <a:rPr lang="en-US" dirty="0">
                <a:latin typeface="Calibri"/>
                <a:ea typeface="Calibri"/>
                <a:cs typeface="Arial"/>
              </a:rPr>
              <a:t> de </a:t>
            </a:r>
            <a:r>
              <a:rPr lang="en-US" dirty="0" err="1">
                <a:latin typeface="Calibri"/>
                <a:ea typeface="Calibri"/>
                <a:cs typeface="Arial"/>
              </a:rPr>
              <a:t>uso</a:t>
            </a:r>
            <a:r>
              <a:rPr lang="en-US" dirty="0">
                <a:latin typeface="Calibri"/>
                <a:ea typeface="Calibri"/>
                <a:cs typeface="Arial"/>
              </a:rPr>
              <a:t> dos </a:t>
            </a:r>
            <a:r>
              <a:rPr lang="en-US" dirty="0" err="1">
                <a:latin typeface="Calibri"/>
                <a:ea typeface="Calibri"/>
                <a:cs typeface="Arial"/>
              </a:rPr>
              <a:t>documentos</a:t>
            </a:r>
            <a:r>
              <a:rPr lang="en-US" dirty="0">
                <a:latin typeface="Calibri"/>
                <a:ea typeface="Calibri"/>
                <a:cs typeface="Arial"/>
              </a:rPr>
              <a:t> </a:t>
            </a:r>
            <a:r>
              <a:rPr lang="en-US" dirty="0" err="1">
                <a:latin typeface="Calibri"/>
                <a:ea typeface="Calibri"/>
                <a:cs typeface="Arial"/>
              </a:rPr>
              <a:t>ao</a:t>
            </a:r>
            <a:r>
              <a:rPr lang="en-US" dirty="0">
                <a:latin typeface="Calibri"/>
                <a:ea typeface="Calibri"/>
                <a:cs typeface="Arial"/>
              </a:rPr>
              <a:t> </a:t>
            </a:r>
            <a:r>
              <a:rPr lang="en-US" dirty="0" err="1">
                <a:latin typeface="Calibri"/>
                <a:ea typeface="Calibri"/>
                <a:cs typeface="Arial"/>
              </a:rPr>
              <a:t>longo</a:t>
            </a:r>
            <a:r>
              <a:rPr lang="en-US" dirty="0">
                <a:latin typeface="Calibri"/>
                <a:ea typeface="Calibri"/>
                <a:cs typeface="Arial"/>
              </a:rPr>
              <a:t> do tempo:</a:t>
            </a:r>
          </a:p>
          <a:p>
            <a:pPr marL="228600" indent="-228600">
              <a:buFont typeface=""/>
              <a:buAutoNum type="arabicPeriod"/>
            </a:pPr>
            <a:r>
              <a:rPr lang="en-US" b="1" dirty="0" err="1">
                <a:latin typeface="Calibri"/>
                <a:ea typeface="Calibri"/>
                <a:cs typeface="Arial"/>
              </a:rPr>
              <a:t>Idade</a:t>
            </a:r>
            <a:r>
              <a:rPr lang="en-US" b="1" dirty="0">
                <a:latin typeface="Calibri"/>
                <a:ea typeface="Calibri"/>
                <a:cs typeface="Arial"/>
              </a:rPr>
              <a:t> Corrente</a:t>
            </a:r>
            <a:r>
              <a:rPr lang="en-US" dirty="0">
                <a:latin typeface="Calibri"/>
                <a:ea typeface="Calibri"/>
                <a:cs typeface="Arial"/>
              </a:rPr>
              <a:t> – São </a:t>
            </a:r>
            <a:r>
              <a:rPr lang="en-US" dirty="0" err="1">
                <a:latin typeface="Calibri"/>
                <a:ea typeface="Calibri"/>
                <a:cs typeface="Arial"/>
              </a:rPr>
              <a:t>documentos</a:t>
            </a:r>
            <a:r>
              <a:rPr lang="en-US" dirty="0">
                <a:latin typeface="Calibri"/>
                <a:ea typeface="Calibri"/>
                <a:cs typeface="Arial"/>
              </a:rPr>
              <a:t> </a:t>
            </a:r>
            <a:r>
              <a:rPr lang="en-US" dirty="0" err="1">
                <a:latin typeface="Calibri"/>
                <a:ea typeface="Calibri"/>
                <a:cs typeface="Arial"/>
              </a:rPr>
              <a:t>em</a:t>
            </a:r>
            <a:r>
              <a:rPr lang="en-US" dirty="0">
                <a:latin typeface="Calibri"/>
                <a:ea typeface="Calibri"/>
                <a:cs typeface="Arial"/>
              </a:rPr>
              <a:t> </a:t>
            </a:r>
            <a:r>
              <a:rPr lang="en-US" dirty="0" err="1">
                <a:latin typeface="Calibri"/>
                <a:ea typeface="Calibri"/>
                <a:cs typeface="Arial"/>
              </a:rPr>
              <a:t>uso</a:t>
            </a:r>
            <a:r>
              <a:rPr lang="en-US" dirty="0">
                <a:latin typeface="Calibri"/>
                <a:ea typeface="Calibri"/>
                <a:cs typeface="Arial"/>
              </a:rPr>
              <a:t> </a:t>
            </a:r>
            <a:r>
              <a:rPr lang="en-US" dirty="0" err="1">
                <a:latin typeface="Calibri"/>
                <a:ea typeface="Calibri"/>
                <a:cs typeface="Arial"/>
              </a:rPr>
              <a:t>frequente</a:t>
            </a:r>
            <a:r>
              <a:rPr lang="en-US" dirty="0">
                <a:latin typeface="Calibri"/>
                <a:ea typeface="Calibri"/>
                <a:cs typeface="Arial"/>
              </a:rPr>
              <a:t>, </a:t>
            </a:r>
            <a:r>
              <a:rPr lang="en-US" dirty="0" err="1">
                <a:latin typeface="Calibri"/>
                <a:ea typeface="Calibri"/>
                <a:cs typeface="Arial"/>
              </a:rPr>
              <a:t>necessários</a:t>
            </a:r>
            <a:r>
              <a:rPr lang="en-US" dirty="0">
                <a:latin typeface="Calibri"/>
                <a:ea typeface="Calibri"/>
                <a:cs typeface="Arial"/>
              </a:rPr>
              <a:t> para as </a:t>
            </a:r>
            <a:r>
              <a:rPr lang="en-US" dirty="0" err="1">
                <a:latin typeface="Calibri"/>
                <a:ea typeface="Calibri"/>
                <a:cs typeface="Arial"/>
              </a:rPr>
              <a:t>atividades</a:t>
            </a:r>
            <a:r>
              <a:rPr lang="en-US" dirty="0">
                <a:latin typeface="Calibri"/>
                <a:ea typeface="Calibri"/>
                <a:cs typeface="Arial"/>
              </a:rPr>
              <a:t> </a:t>
            </a:r>
            <a:r>
              <a:rPr lang="en-US" dirty="0" err="1">
                <a:latin typeface="Calibri"/>
                <a:ea typeface="Calibri"/>
                <a:cs typeface="Arial"/>
              </a:rPr>
              <a:t>diárias</a:t>
            </a:r>
            <a:r>
              <a:rPr lang="en-US" dirty="0">
                <a:latin typeface="Calibri"/>
                <a:ea typeface="Calibri"/>
                <a:cs typeface="Arial"/>
              </a:rPr>
              <a:t> da </a:t>
            </a:r>
            <a:r>
              <a:rPr lang="en-US" dirty="0" err="1">
                <a:latin typeface="Calibri"/>
                <a:ea typeface="Calibri"/>
                <a:cs typeface="Arial"/>
              </a:rPr>
              <a:t>organização</a:t>
            </a:r>
            <a:r>
              <a:rPr lang="en-US" dirty="0">
                <a:latin typeface="Calibri"/>
                <a:ea typeface="Calibri"/>
                <a:cs typeface="Arial"/>
              </a:rPr>
              <a:t>. </a:t>
            </a:r>
            <a:r>
              <a:rPr lang="en-US" dirty="0" err="1">
                <a:latin typeface="Calibri"/>
                <a:ea typeface="Calibri"/>
                <a:cs typeface="Arial"/>
              </a:rPr>
              <a:t>Geralmente</a:t>
            </a:r>
            <a:r>
              <a:rPr lang="en-US" dirty="0">
                <a:latin typeface="Calibri"/>
                <a:ea typeface="Calibri"/>
                <a:cs typeface="Arial"/>
              </a:rPr>
              <a:t> </a:t>
            </a:r>
            <a:r>
              <a:rPr lang="en-US" dirty="0" err="1">
                <a:latin typeface="Calibri"/>
                <a:ea typeface="Calibri"/>
                <a:cs typeface="Arial"/>
              </a:rPr>
              <a:t>ficam</a:t>
            </a:r>
            <a:r>
              <a:rPr lang="en-US" dirty="0">
                <a:latin typeface="Calibri"/>
                <a:ea typeface="Calibri"/>
                <a:cs typeface="Arial"/>
              </a:rPr>
              <a:t> </a:t>
            </a:r>
            <a:r>
              <a:rPr lang="en-US" dirty="0" err="1">
                <a:latin typeface="Calibri"/>
                <a:ea typeface="Calibri"/>
                <a:cs typeface="Arial"/>
              </a:rPr>
              <a:t>armazenados</a:t>
            </a:r>
            <a:r>
              <a:rPr lang="en-US" dirty="0">
                <a:latin typeface="Calibri"/>
                <a:ea typeface="Calibri"/>
                <a:cs typeface="Arial"/>
              </a:rPr>
              <a:t> </a:t>
            </a:r>
            <a:r>
              <a:rPr lang="en-US" dirty="0" err="1">
                <a:latin typeface="Calibri"/>
                <a:ea typeface="Calibri"/>
                <a:cs typeface="Arial"/>
              </a:rPr>
              <a:t>em</a:t>
            </a:r>
            <a:r>
              <a:rPr lang="en-US" dirty="0">
                <a:latin typeface="Calibri"/>
                <a:ea typeface="Calibri"/>
                <a:cs typeface="Arial"/>
              </a:rPr>
              <a:t> </a:t>
            </a:r>
            <a:r>
              <a:rPr lang="en-US" dirty="0" err="1">
                <a:latin typeface="Calibri"/>
                <a:ea typeface="Calibri"/>
                <a:cs typeface="Arial"/>
              </a:rPr>
              <a:t>locais</a:t>
            </a:r>
            <a:r>
              <a:rPr lang="en-US" dirty="0">
                <a:latin typeface="Calibri"/>
                <a:ea typeface="Calibri"/>
                <a:cs typeface="Arial"/>
              </a:rPr>
              <a:t> de </a:t>
            </a:r>
            <a:r>
              <a:rPr lang="en-US" dirty="0" err="1">
                <a:latin typeface="Calibri"/>
                <a:ea typeface="Calibri"/>
                <a:cs typeface="Arial"/>
              </a:rPr>
              <a:t>fácil</a:t>
            </a:r>
            <a:r>
              <a:rPr lang="en-US" dirty="0">
                <a:latin typeface="Calibri"/>
                <a:ea typeface="Calibri"/>
                <a:cs typeface="Arial"/>
              </a:rPr>
              <a:t> </a:t>
            </a:r>
            <a:r>
              <a:rPr lang="en-US" dirty="0" err="1">
                <a:latin typeface="Calibri"/>
                <a:ea typeface="Calibri"/>
                <a:cs typeface="Arial"/>
              </a:rPr>
              <a:t>acesso</a:t>
            </a:r>
            <a:r>
              <a:rPr lang="en-US" dirty="0">
                <a:latin typeface="Calibri"/>
                <a:ea typeface="Calibri"/>
                <a:cs typeface="Arial"/>
              </a:rPr>
              <a:t>, pois </a:t>
            </a:r>
            <a:r>
              <a:rPr lang="en-US" dirty="0" err="1">
                <a:latin typeface="Calibri"/>
                <a:ea typeface="Calibri"/>
                <a:cs typeface="Arial"/>
              </a:rPr>
              <a:t>ainda</a:t>
            </a:r>
            <a:r>
              <a:rPr lang="en-US" dirty="0">
                <a:latin typeface="Calibri"/>
                <a:ea typeface="Calibri"/>
                <a:cs typeface="Arial"/>
              </a:rPr>
              <a:t> </a:t>
            </a:r>
            <a:r>
              <a:rPr lang="en-US" dirty="0" err="1">
                <a:latin typeface="Calibri"/>
                <a:ea typeface="Calibri"/>
                <a:cs typeface="Arial"/>
              </a:rPr>
              <a:t>têm</a:t>
            </a:r>
            <a:r>
              <a:rPr lang="en-US" dirty="0">
                <a:latin typeface="Calibri"/>
                <a:ea typeface="Calibri"/>
                <a:cs typeface="Arial"/>
              </a:rPr>
              <a:t> valor </a:t>
            </a:r>
            <a:r>
              <a:rPr lang="en-US" dirty="0" err="1">
                <a:latin typeface="Calibri"/>
                <a:ea typeface="Calibri"/>
                <a:cs typeface="Arial"/>
              </a:rPr>
              <a:t>administrativo</a:t>
            </a:r>
            <a:r>
              <a:rPr lang="en-US" dirty="0">
                <a:latin typeface="Calibri"/>
                <a:ea typeface="Calibri"/>
                <a:cs typeface="Arial"/>
              </a:rPr>
              <a:t> e </a:t>
            </a:r>
            <a:r>
              <a:rPr lang="en-US" dirty="0" err="1">
                <a:latin typeface="Calibri"/>
                <a:ea typeface="Calibri"/>
                <a:cs typeface="Arial"/>
              </a:rPr>
              <a:t>operacional</a:t>
            </a:r>
            <a:r>
              <a:rPr lang="en-US" dirty="0">
                <a:latin typeface="Calibri"/>
                <a:ea typeface="Calibri"/>
                <a:cs typeface="Arial"/>
              </a:rPr>
              <a:t>.</a:t>
            </a:r>
          </a:p>
          <a:p>
            <a:pPr marL="228600" indent="-228600">
              <a:buFont typeface=""/>
              <a:buAutoNum type="arabicPeriod"/>
            </a:pPr>
            <a:r>
              <a:rPr lang="en-US" b="1" dirty="0" err="1">
                <a:latin typeface="Calibri"/>
                <a:ea typeface="Calibri"/>
                <a:cs typeface="Arial"/>
              </a:rPr>
              <a:t>Idade</a:t>
            </a:r>
            <a:r>
              <a:rPr lang="en-US" b="1" dirty="0">
                <a:latin typeface="Calibri"/>
                <a:ea typeface="Calibri"/>
                <a:cs typeface="Arial"/>
              </a:rPr>
              <a:t> </a:t>
            </a:r>
            <a:r>
              <a:rPr lang="en-US" b="1" dirty="0" err="1">
                <a:latin typeface="Calibri"/>
                <a:ea typeface="Calibri"/>
                <a:cs typeface="Arial"/>
              </a:rPr>
              <a:t>Intermediária</a:t>
            </a:r>
            <a:r>
              <a:rPr lang="en-US" dirty="0">
                <a:latin typeface="Calibri"/>
                <a:ea typeface="Calibri"/>
                <a:cs typeface="Arial"/>
              </a:rPr>
              <a:t> – Após </a:t>
            </a:r>
            <a:r>
              <a:rPr lang="en-US" dirty="0" err="1">
                <a:latin typeface="Calibri"/>
                <a:ea typeface="Calibri"/>
                <a:cs typeface="Arial"/>
              </a:rPr>
              <a:t>perderem</a:t>
            </a:r>
            <a:r>
              <a:rPr lang="en-US" dirty="0">
                <a:latin typeface="Calibri"/>
                <a:ea typeface="Calibri"/>
                <a:cs typeface="Arial"/>
              </a:rPr>
              <a:t> </a:t>
            </a:r>
            <a:r>
              <a:rPr lang="en-US" dirty="0" err="1">
                <a:latin typeface="Calibri"/>
                <a:ea typeface="Calibri"/>
                <a:cs typeface="Arial"/>
              </a:rPr>
              <a:t>seu</a:t>
            </a:r>
            <a:r>
              <a:rPr lang="en-US" dirty="0">
                <a:latin typeface="Calibri"/>
                <a:ea typeface="Calibri"/>
                <a:cs typeface="Arial"/>
              </a:rPr>
              <a:t> </a:t>
            </a:r>
            <a:r>
              <a:rPr lang="en-US" dirty="0" err="1">
                <a:latin typeface="Calibri"/>
                <a:ea typeface="Calibri"/>
                <a:cs typeface="Arial"/>
              </a:rPr>
              <a:t>uso</a:t>
            </a:r>
            <a:r>
              <a:rPr lang="en-US" dirty="0">
                <a:latin typeface="Calibri"/>
                <a:ea typeface="Calibri"/>
                <a:cs typeface="Arial"/>
              </a:rPr>
              <a:t> </a:t>
            </a:r>
            <a:r>
              <a:rPr lang="en-US" dirty="0" err="1">
                <a:latin typeface="Calibri"/>
                <a:ea typeface="Calibri"/>
                <a:cs typeface="Arial"/>
              </a:rPr>
              <a:t>imediato</a:t>
            </a:r>
            <a:r>
              <a:rPr lang="en-US" dirty="0">
                <a:latin typeface="Calibri"/>
                <a:ea typeface="Calibri"/>
                <a:cs typeface="Arial"/>
              </a:rPr>
              <a:t>, esses </a:t>
            </a:r>
            <a:r>
              <a:rPr lang="en-US" dirty="0" err="1">
                <a:latin typeface="Calibri"/>
                <a:ea typeface="Calibri"/>
                <a:cs typeface="Arial"/>
              </a:rPr>
              <a:t>documentos</a:t>
            </a:r>
            <a:r>
              <a:rPr lang="en-US" dirty="0">
                <a:latin typeface="Calibri"/>
                <a:ea typeface="Calibri"/>
                <a:cs typeface="Arial"/>
              </a:rPr>
              <a:t> </a:t>
            </a:r>
            <a:r>
              <a:rPr lang="en-US" dirty="0" err="1">
                <a:latin typeface="Calibri"/>
                <a:ea typeface="Calibri"/>
                <a:cs typeface="Arial"/>
              </a:rPr>
              <a:t>ainda</a:t>
            </a:r>
            <a:r>
              <a:rPr lang="en-US" dirty="0">
                <a:latin typeface="Calibri"/>
                <a:ea typeface="Calibri"/>
                <a:cs typeface="Arial"/>
              </a:rPr>
              <a:t> </a:t>
            </a:r>
            <a:r>
              <a:rPr lang="en-US" dirty="0" err="1">
                <a:latin typeface="Calibri"/>
                <a:ea typeface="Calibri"/>
                <a:cs typeface="Arial"/>
              </a:rPr>
              <a:t>têm</a:t>
            </a:r>
            <a:r>
              <a:rPr lang="en-US" dirty="0">
                <a:latin typeface="Calibri"/>
                <a:ea typeface="Calibri"/>
                <a:cs typeface="Arial"/>
              </a:rPr>
              <a:t> </a:t>
            </a:r>
            <a:r>
              <a:rPr lang="en-US" dirty="0" err="1">
                <a:latin typeface="Calibri"/>
                <a:ea typeface="Calibri"/>
                <a:cs typeface="Arial"/>
              </a:rPr>
              <a:t>relevância</a:t>
            </a:r>
            <a:r>
              <a:rPr lang="en-US" dirty="0">
                <a:latin typeface="Calibri"/>
                <a:ea typeface="Calibri"/>
                <a:cs typeface="Arial"/>
              </a:rPr>
              <a:t> para </a:t>
            </a:r>
            <a:r>
              <a:rPr lang="en-US" dirty="0" err="1">
                <a:latin typeface="Calibri"/>
                <a:ea typeface="Calibri"/>
                <a:cs typeface="Arial"/>
              </a:rPr>
              <a:t>consultas</a:t>
            </a:r>
            <a:r>
              <a:rPr lang="en-US" dirty="0">
                <a:latin typeface="Calibri"/>
                <a:ea typeface="Calibri"/>
                <a:cs typeface="Arial"/>
              </a:rPr>
              <a:t> </a:t>
            </a:r>
            <a:r>
              <a:rPr lang="en-US" dirty="0" err="1">
                <a:latin typeface="Calibri"/>
                <a:ea typeface="Calibri"/>
                <a:cs typeface="Arial"/>
              </a:rPr>
              <a:t>ocasionais</a:t>
            </a:r>
            <a:r>
              <a:rPr lang="en-US" dirty="0">
                <a:latin typeface="Calibri"/>
                <a:ea typeface="Calibri"/>
                <a:cs typeface="Arial"/>
              </a:rPr>
              <a:t>. Eles </a:t>
            </a:r>
            <a:r>
              <a:rPr lang="en-US" dirty="0" err="1">
                <a:latin typeface="Calibri"/>
                <a:ea typeface="Calibri"/>
                <a:cs typeface="Arial"/>
              </a:rPr>
              <a:t>são</a:t>
            </a:r>
            <a:r>
              <a:rPr lang="en-US" dirty="0">
                <a:latin typeface="Calibri"/>
                <a:ea typeface="Calibri"/>
                <a:cs typeface="Arial"/>
              </a:rPr>
              <a:t> </a:t>
            </a:r>
            <a:r>
              <a:rPr lang="en-US" dirty="0" err="1">
                <a:latin typeface="Calibri"/>
                <a:ea typeface="Calibri"/>
                <a:cs typeface="Arial"/>
              </a:rPr>
              <a:t>transferidos</a:t>
            </a:r>
            <a:r>
              <a:rPr lang="en-US" dirty="0">
                <a:latin typeface="Calibri"/>
                <a:ea typeface="Calibri"/>
                <a:cs typeface="Arial"/>
              </a:rPr>
              <a:t> para </a:t>
            </a:r>
            <a:r>
              <a:rPr lang="en-US" dirty="0" err="1">
                <a:latin typeface="Calibri"/>
                <a:ea typeface="Calibri"/>
                <a:cs typeface="Arial"/>
              </a:rPr>
              <a:t>arquivos</a:t>
            </a:r>
            <a:r>
              <a:rPr lang="en-US" dirty="0">
                <a:latin typeface="Calibri"/>
                <a:ea typeface="Calibri"/>
                <a:cs typeface="Arial"/>
              </a:rPr>
              <a:t> </a:t>
            </a:r>
            <a:r>
              <a:rPr lang="en-US" dirty="0" err="1">
                <a:latin typeface="Calibri"/>
                <a:ea typeface="Calibri"/>
                <a:cs typeface="Arial"/>
              </a:rPr>
              <a:t>intermediários</a:t>
            </a:r>
            <a:r>
              <a:rPr lang="en-US" dirty="0">
                <a:latin typeface="Calibri"/>
                <a:ea typeface="Calibri"/>
                <a:cs typeface="Arial"/>
              </a:rPr>
              <a:t>, </a:t>
            </a:r>
            <a:r>
              <a:rPr lang="en-US" dirty="0" err="1">
                <a:latin typeface="Calibri"/>
                <a:ea typeface="Calibri"/>
                <a:cs typeface="Arial"/>
              </a:rPr>
              <a:t>onde</a:t>
            </a:r>
            <a:r>
              <a:rPr lang="en-US" dirty="0">
                <a:latin typeface="Calibri"/>
                <a:ea typeface="Calibri"/>
                <a:cs typeface="Arial"/>
              </a:rPr>
              <a:t> </a:t>
            </a:r>
            <a:r>
              <a:rPr lang="en-US" dirty="0" err="1">
                <a:latin typeface="Calibri"/>
                <a:ea typeface="Calibri"/>
                <a:cs typeface="Arial"/>
              </a:rPr>
              <a:t>ficam</a:t>
            </a:r>
            <a:r>
              <a:rPr lang="en-US" dirty="0">
                <a:latin typeface="Calibri"/>
                <a:ea typeface="Calibri"/>
                <a:cs typeface="Arial"/>
              </a:rPr>
              <a:t> </a:t>
            </a:r>
            <a:r>
              <a:rPr lang="en-US" dirty="0" err="1">
                <a:latin typeface="Calibri"/>
                <a:ea typeface="Calibri"/>
                <a:cs typeface="Arial"/>
              </a:rPr>
              <a:t>armazenados</a:t>
            </a:r>
            <a:r>
              <a:rPr lang="en-US" dirty="0">
                <a:latin typeface="Calibri"/>
                <a:ea typeface="Calibri"/>
                <a:cs typeface="Arial"/>
              </a:rPr>
              <a:t> </a:t>
            </a:r>
            <a:r>
              <a:rPr lang="en-US" dirty="0" err="1">
                <a:latin typeface="Calibri"/>
                <a:ea typeface="Calibri"/>
                <a:cs typeface="Arial"/>
              </a:rPr>
              <a:t>por</a:t>
            </a:r>
            <a:r>
              <a:rPr lang="en-US" dirty="0">
                <a:latin typeface="Calibri"/>
                <a:ea typeface="Calibri"/>
                <a:cs typeface="Arial"/>
              </a:rPr>
              <a:t> </a:t>
            </a:r>
            <a:r>
              <a:rPr lang="en-US" dirty="0" err="1">
                <a:latin typeface="Calibri"/>
                <a:ea typeface="Calibri"/>
                <a:cs typeface="Arial"/>
              </a:rPr>
              <a:t>determinado</a:t>
            </a:r>
            <a:r>
              <a:rPr lang="en-US" dirty="0">
                <a:latin typeface="Calibri"/>
                <a:ea typeface="Calibri"/>
                <a:cs typeface="Arial"/>
              </a:rPr>
              <a:t> </a:t>
            </a:r>
            <a:r>
              <a:rPr lang="en-US" dirty="0" err="1">
                <a:latin typeface="Calibri"/>
                <a:ea typeface="Calibri"/>
                <a:cs typeface="Arial"/>
              </a:rPr>
              <a:t>período</a:t>
            </a:r>
            <a:r>
              <a:rPr lang="en-US" dirty="0">
                <a:latin typeface="Calibri"/>
                <a:ea typeface="Calibri"/>
                <a:cs typeface="Arial"/>
              </a:rPr>
              <a:t> antes de </a:t>
            </a:r>
            <a:r>
              <a:rPr lang="en-US" dirty="0" err="1">
                <a:latin typeface="Calibri"/>
                <a:ea typeface="Calibri"/>
                <a:cs typeface="Arial"/>
              </a:rPr>
              <a:t>serem</a:t>
            </a:r>
            <a:r>
              <a:rPr lang="en-US" dirty="0">
                <a:latin typeface="Calibri"/>
                <a:ea typeface="Calibri"/>
                <a:cs typeface="Arial"/>
              </a:rPr>
              <a:t> </a:t>
            </a:r>
            <a:r>
              <a:rPr lang="en-US" dirty="0" err="1">
                <a:latin typeface="Calibri"/>
                <a:ea typeface="Calibri"/>
                <a:cs typeface="Arial"/>
              </a:rPr>
              <a:t>descartados</a:t>
            </a:r>
            <a:r>
              <a:rPr lang="en-US" dirty="0">
                <a:latin typeface="Calibri"/>
                <a:ea typeface="Calibri"/>
                <a:cs typeface="Arial"/>
              </a:rPr>
              <a:t> </a:t>
            </a:r>
            <a:r>
              <a:rPr lang="en-US" dirty="0" err="1">
                <a:latin typeface="Calibri"/>
                <a:ea typeface="Calibri"/>
                <a:cs typeface="Arial"/>
              </a:rPr>
              <a:t>ou</a:t>
            </a:r>
            <a:r>
              <a:rPr lang="en-US" dirty="0">
                <a:latin typeface="Calibri"/>
                <a:ea typeface="Calibri"/>
                <a:cs typeface="Arial"/>
              </a:rPr>
              <a:t> </a:t>
            </a:r>
            <a:r>
              <a:rPr lang="en-US" dirty="0" err="1">
                <a:latin typeface="Calibri"/>
                <a:ea typeface="Calibri"/>
                <a:cs typeface="Arial"/>
              </a:rPr>
              <a:t>encaminhados</a:t>
            </a:r>
            <a:r>
              <a:rPr lang="en-US" dirty="0">
                <a:latin typeface="Calibri"/>
                <a:ea typeface="Calibri"/>
                <a:cs typeface="Arial"/>
              </a:rPr>
              <a:t> para a </a:t>
            </a:r>
            <a:r>
              <a:rPr lang="en-US" dirty="0" err="1">
                <a:latin typeface="Calibri"/>
                <a:ea typeface="Calibri"/>
                <a:cs typeface="Arial"/>
              </a:rPr>
              <a:t>próxima</a:t>
            </a:r>
            <a:r>
              <a:rPr lang="en-US" dirty="0">
                <a:latin typeface="Calibri"/>
                <a:ea typeface="Calibri"/>
                <a:cs typeface="Arial"/>
              </a:rPr>
              <a:t> </a:t>
            </a:r>
            <a:r>
              <a:rPr lang="en-US" dirty="0" err="1">
                <a:latin typeface="Calibri"/>
                <a:ea typeface="Calibri"/>
                <a:cs typeface="Arial"/>
              </a:rPr>
              <a:t>etapa</a:t>
            </a:r>
            <a:r>
              <a:rPr lang="en-US" dirty="0">
                <a:latin typeface="Calibri"/>
                <a:ea typeface="Calibri"/>
                <a:cs typeface="Arial"/>
              </a:rPr>
              <a:t>.</a:t>
            </a:r>
          </a:p>
          <a:p>
            <a:pPr marL="228600" indent="-228600">
              <a:buFont typeface=""/>
              <a:buAutoNum type="arabicPeriod"/>
            </a:pPr>
            <a:r>
              <a:rPr lang="en-US" b="1" dirty="0" err="1">
                <a:latin typeface="Calibri"/>
                <a:ea typeface="Calibri"/>
                <a:cs typeface="Arial"/>
              </a:rPr>
              <a:t>Idade</a:t>
            </a:r>
            <a:r>
              <a:rPr lang="en-US" b="1" dirty="0">
                <a:latin typeface="Calibri"/>
                <a:ea typeface="Calibri"/>
                <a:cs typeface="Arial"/>
              </a:rPr>
              <a:t> Permanente</a:t>
            </a:r>
            <a:r>
              <a:rPr lang="en-US" dirty="0">
                <a:latin typeface="Calibri"/>
                <a:ea typeface="Calibri"/>
                <a:cs typeface="Arial"/>
              </a:rPr>
              <a:t> – São </a:t>
            </a:r>
            <a:r>
              <a:rPr lang="en-US" dirty="0" err="1">
                <a:latin typeface="Calibri"/>
                <a:ea typeface="Calibri"/>
                <a:cs typeface="Arial"/>
              </a:rPr>
              <a:t>documentos</a:t>
            </a:r>
            <a:r>
              <a:rPr lang="en-US" dirty="0">
                <a:latin typeface="Calibri"/>
                <a:ea typeface="Calibri"/>
                <a:cs typeface="Arial"/>
              </a:rPr>
              <a:t> que </a:t>
            </a:r>
            <a:r>
              <a:rPr lang="en-US" dirty="0" err="1">
                <a:latin typeface="Calibri"/>
                <a:ea typeface="Calibri"/>
                <a:cs typeface="Arial"/>
              </a:rPr>
              <a:t>possuem</a:t>
            </a:r>
            <a:r>
              <a:rPr lang="en-US" dirty="0">
                <a:latin typeface="Calibri"/>
                <a:ea typeface="Calibri"/>
                <a:cs typeface="Arial"/>
              </a:rPr>
              <a:t> valor histórico, </a:t>
            </a:r>
            <a:r>
              <a:rPr lang="en-US" dirty="0" err="1">
                <a:latin typeface="Calibri"/>
                <a:ea typeface="Calibri"/>
                <a:cs typeface="Arial"/>
              </a:rPr>
              <a:t>probatório</a:t>
            </a:r>
            <a:r>
              <a:rPr lang="en-US" dirty="0">
                <a:latin typeface="Calibri"/>
                <a:ea typeface="Calibri"/>
                <a:cs typeface="Arial"/>
              </a:rPr>
              <a:t> </a:t>
            </a:r>
            <a:r>
              <a:rPr lang="en-US" dirty="0" err="1">
                <a:latin typeface="Calibri"/>
                <a:ea typeface="Calibri"/>
                <a:cs typeface="Arial"/>
              </a:rPr>
              <a:t>ou</a:t>
            </a:r>
            <a:r>
              <a:rPr lang="en-US" dirty="0">
                <a:latin typeface="Calibri"/>
                <a:ea typeface="Calibri"/>
                <a:cs typeface="Arial"/>
              </a:rPr>
              <a:t> </a:t>
            </a:r>
            <a:r>
              <a:rPr lang="en-US" dirty="0" err="1">
                <a:latin typeface="Calibri"/>
                <a:ea typeface="Calibri"/>
                <a:cs typeface="Arial"/>
              </a:rPr>
              <a:t>informacional</a:t>
            </a:r>
            <a:r>
              <a:rPr lang="en-US" dirty="0">
                <a:latin typeface="Calibri"/>
                <a:ea typeface="Calibri"/>
                <a:cs typeface="Arial"/>
              </a:rPr>
              <a:t>. Em </a:t>
            </a:r>
            <a:r>
              <a:rPr lang="en-US" dirty="0" err="1">
                <a:latin typeface="Calibri"/>
                <a:ea typeface="Calibri"/>
                <a:cs typeface="Arial"/>
              </a:rPr>
              <a:t>vez</a:t>
            </a:r>
            <a:r>
              <a:rPr lang="en-US" dirty="0">
                <a:latin typeface="Calibri"/>
                <a:ea typeface="Calibri"/>
                <a:cs typeface="Arial"/>
              </a:rPr>
              <a:t> de </a:t>
            </a:r>
            <a:r>
              <a:rPr lang="en-US" dirty="0" err="1">
                <a:latin typeface="Calibri"/>
                <a:ea typeface="Calibri"/>
                <a:cs typeface="Arial"/>
              </a:rPr>
              <a:t>serem</a:t>
            </a:r>
            <a:r>
              <a:rPr lang="en-US" dirty="0">
                <a:latin typeface="Calibri"/>
                <a:ea typeface="Calibri"/>
                <a:cs typeface="Arial"/>
              </a:rPr>
              <a:t> </a:t>
            </a:r>
            <a:r>
              <a:rPr lang="en-US" dirty="0" err="1">
                <a:latin typeface="Calibri"/>
                <a:ea typeface="Calibri"/>
                <a:cs typeface="Arial"/>
              </a:rPr>
              <a:t>eliminados</a:t>
            </a:r>
            <a:r>
              <a:rPr lang="en-US" dirty="0">
                <a:latin typeface="Calibri"/>
                <a:ea typeface="Calibri"/>
                <a:cs typeface="Arial"/>
              </a:rPr>
              <a:t>, </a:t>
            </a:r>
            <a:r>
              <a:rPr lang="en-US" dirty="0" err="1">
                <a:latin typeface="Calibri"/>
                <a:ea typeface="Calibri"/>
                <a:cs typeface="Arial"/>
              </a:rPr>
              <a:t>são</a:t>
            </a:r>
            <a:r>
              <a:rPr lang="en-US" dirty="0">
                <a:latin typeface="Calibri"/>
                <a:ea typeface="Calibri"/>
                <a:cs typeface="Arial"/>
              </a:rPr>
              <a:t> </a:t>
            </a:r>
            <a:r>
              <a:rPr lang="en-US" dirty="0" err="1">
                <a:latin typeface="Calibri"/>
                <a:ea typeface="Calibri"/>
                <a:cs typeface="Arial"/>
              </a:rPr>
              <a:t>preservados</a:t>
            </a:r>
            <a:r>
              <a:rPr lang="en-US" dirty="0">
                <a:latin typeface="Calibri"/>
                <a:ea typeface="Calibri"/>
                <a:cs typeface="Arial"/>
              </a:rPr>
              <a:t> de forma </a:t>
            </a:r>
            <a:r>
              <a:rPr lang="en-US" dirty="0" err="1">
                <a:latin typeface="Calibri"/>
                <a:ea typeface="Calibri"/>
                <a:cs typeface="Arial"/>
              </a:rPr>
              <a:t>definitiva</a:t>
            </a:r>
            <a:r>
              <a:rPr lang="en-US" dirty="0">
                <a:latin typeface="Calibri"/>
                <a:ea typeface="Calibri"/>
                <a:cs typeface="Arial"/>
              </a:rPr>
              <a:t>, </a:t>
            </a:r>
            <a:r>
              <a:rPr lang="en-US" dirty="0" err="1">
                <a:latin typeface="Calibri"/>
                <a:ea typeface="Calibri"/>
                <a:cs typeface="Arial"/>
              </a:rPr>
              <a:t>muitas</a:t>
            </a:r>
            <a:r>
              <a:rPr lang="en-US" dirty="0">
                <a:latin typeface="Calibri"/>
                <a:ea typeface="Calibri"/>
                <a:cs typeface="Arial"/>
              </a:rPr>
              <a:t> </a:t>
            </a:r>
            <a:r>
              <a:rPr lang="en-US" dirty="0" err="1">
                <a:latin typeface="Calibri"/>
                <a:ea typeface="Calibri"/>
                <a:cs typeface="Arial"/>
              </a:rPr>
              <a:t>vezes</a:t>
            </a:r>
            <a:r>
              <a:rPr lang="en-US" dirty="0">
                <a:latin typeface="Calibri"/>
                <a:ea typeface="Calibri"/>
                <a:cs typeface="Arial"/>
              </a:rPr>
              <a:t> </a:t>
            </a:r>
            <a:r>
              <a:rPr lang="en-US" dirty="0" err="1">
                <a:latin typeface="Calibri"/>
                <a:ea typeface="Calibri"/>
                <a:cs typeface="Arial"/>
              </a:rPr>
              <a:t>em</a:t>
            </a:r>
            <a:r>
              <a:rPr lang="en-US" dirty="0">
                <a:latin typeface="Calibri"/>
                <a:ea typeface="Calibri"/>
                <a:cs typeface="Arial"/>
              </a:rPr>
              <a:t> </a:t>
            </a:r>
            <a:r>
              <a:rPr lang="en-US" dirty="0" err="1">
                <a:latin typeface="Calibri"/>
                <a:ea typeface="Calibri"/>
                <a:cs typeface="Arial"/>
              </a:rPr>
              <a:t>arquivos</a:t>
            </a:r>
            <a:r>
              <a:rPr lang="en-US" dirty="0">
                <a:latin typeface="Calibri"/>
                <a:ea typeface="Calibri"/>
                <a:cs typeface="Arial"/>
              </a:rPr>
              <a:t> </a:t>
            </a:r>
            <a:r>
              <a:rPr lang="en-US" dirty="0" err="1">
                <a:latin typeface="Calibri"/>
                <a:ea typeface="Calibri"/>
                <a:cs typeface="Arial"/>
              </a:rPr>
              <a:t>públicos</a:t>
            </a:r>
            <a:r>
              <a:rPr lang="en-US" dirty="0">
                <a:latin typeface="Calibri"/>
                <a:ea typeface="Calibri"/>
                <a:cs typeface="Arial"/>
              </a:rPr>
              <a:t> </a:t>
            </a:r>
            <a:r>
              <a:rPr lang="en-US" dirty="0" err="1">
                <a:latin typeface="Calibri"/>
                <a:ea typeface="Calibri"/>
                <a:cs typeface="Arial"/>
              </a:rPr>
              <a:t>ou</a:t>
            </a:r>
            <a:r>
              <a:rPr lang="en-US" dirty="0">
                <a:latin typeface="Calibri"/>
                <a:ea typeface="Calibri"/>
                <a:cs typeface="Arial"/>
              </a:rPr>
              <a:t> </a:t>
            </a:r>
            <a:r>
              <a:rPr lang="en-US" dirty="0" err="1">
                <a:latin typeface="Calibri"/>
                <a:ea typeface="Calibri"/>
                <a:cs typeface="Arial"/>
              </a:rPr>
              <a:t>históricos</a:t>
            </a:r>
            <a:r>
              <a:rPr lang="en-US" dirty="0">
                <a:latin typeface="Calibri"/>
                <a:ea typeface="Calibri"/>
                <a:cs typeface="Arial"/>
              </a:rPr>
              <a:t>, </a:t>
            </a:r>
            <a:r>
              <a:rPr lang="en-US" dirty="0" err="1">
                <a:latin typeface="Calibri"/>
                <a:ea typeface="Calibri"/>
                <a:cs typeface="Arial"/>
              </a:rPr>
              <a:t>garantindo</a:t>
            </a:r>
            <a:r>
              <a:rPr lang="en-US" dirty="0">
                <a:latin typeface="Calibri"/>
                <a:ea typeface="Calibri"/>
                <a:cs typeface="Arial"/>
              </a:rPr>
              <a:t> que </a:t>
            </a:r>
            <a:r>
              <a:rPr lang="en-US" dirty="0" err="1">
                <a:latin typeface="Calibri"/>
                <a:ea typeface="Calibri"/>
                <a:cs typeface="Arial"/>
              </a:rPr>
              <a:t>possam</a:t>
            </a:r>
            <a:r>
              <a:rPr lang="en-US" dirty="0">
                <a:latin typeface="Calibri"/>
                <a:ea typeface="Calibri"/>
                <a:cs typeface="Arial"/>
              </a:rPr>
              <a:t> ser </a:t>
            </a:r>
            <a:r>
              <a:rPr lang="en-US" dirty="0" err="1">
                <a:latin typeface="Calibri"/>
                <a:ea typeface="Calibri"/>
                <a:cs typeface="Arial"/>
              </a:rPr>
              <a:t>acessados</a:t>
            </a:r>
            <a:r>
              <a:rPr lang="en-US" dirty="0">
                <a:latin typeface="Calibri"/>
                <a:ea typeface="Calibri"/>
                <a:cs typeface="Arial"/>
              </a:rPr>
              <a:t> </a:t>
            </a:r>
            <a:r>
              <a:rPr lang="en-US" dirty="0" err="1">
                <a:latin typeface="Calibri"/>
                <a:ea typeface="Calibri"/>
                <a:cs typeface="Arial"/>
              </a:rPr>
              <a:t>por</a:t>
            </a:r>
            <a:r>
              <a:rPr lang="en-US" dirty="0">
                <a:latin typeface="Calibri"/>
                <a:ea typeface="Calibri"/>
                <a:cs typeface="Arial"/>
              </a:rPr>
              <a:t> </a:t>
            </a:r>
            <a:r>
              <a:rPr lang="en-US" dirty="0" err="1">
                <a:latin typeface="Calibri"/>
                <a:ea typeface="Calibri"/>
                <a:cs typeface="Arial"/>
              </a:rPr>
              <a:t>futuras</a:t>
            </a:r>
            <a:r>
              <a:rPr lang="en-US" dirty="0">
                <a:latin typeface="Calibri"/>
                <a:ea typeface="Calibri"/>
                <a:cs typeface="Arial"/>
              </a:rPr>
              <a:t> </a:t>
            </a:r>
            <a:r>
              <a:rPr lang="en-US" dirty="0" err="1">
                <a:latin typeface="Calibri"/>
                <a:ea typeface="Calibri"/>
                <a:cs typeface="Arial"/>
              </a:rPr>
              <a:t>gerações</a:t>
            </a:r>
            <a:r>
              <a:rPr lang="en-US" dirty="0">
                <a:latin typeface="Calibri"/>
                <a:ea typeface="Calibri"/>
                <a:cs typeface="Arial"/>
              </a:rPr>
              <a:t>.</a:t>
            </a:r>
          </a:p>
          <a:p>
            <a:r>
              <a:rPr lang="en-US" dirty="0">
                <a:latin typeface="Calibri"/>
                <a:ea typeface="Calibri"/>
                <a:cs typeface="Arial"/>
              </a:rPr>
              <a:t>Essa </a:t>
            </a:r>
            <a:r>
              <a:rPr lang="en-US" dirty="0" err="1">
                <a:latin typeface="Calibri"/>
                <a:ea typeface="Calibri"/>
                <a:cs typeface="Arial"/>
              </a:rPr>
              <a:t>teoria</a:t>
            </a:r>
            <a:r>
              <a:rPr lang="en-US" dirty="0">
                <a:latin typeface="Calibri"/>
                <a:ea typeface="Calibri"/>
                <a:cs typeface="Arial"/>
              </a:rPr>
              <a:t> é </a:t>
            </a:r>
            <a:r>
              <a:rPr lang="en-US" dirty="0" err="1">
                <a:latin typeface="Calibri"/>
                <a:ea typeface="Calibri"/>
                <a:cs typeface="Arial"/>
              </a:rPr>
              <a:t>essencial</a:t>
            </a:r>
            <a:r>
              <a:rPr lang="en-US" dirty="0">
                <a:latin typeface="Calibri"/>
                <a:ea typeface="Calibri"/>
                <a:cs typeface="Arial"/>
              </a:rPr>
              <a:t> para </a:t>
            </a:r>
            <a:r>
              <a:rPr lang="en-US" dirty="0" err="1">
                <a:latin typeface="Calibri"/>
                <a:ea typeface="Calibri"/>
                <a:cs typeface="Arial"/>
              </a:rPr>
              <a:t>definir</a:t>
            </a:r>
            <a:r>
              <a:rPr lang="en-US" dirty="0">
                <a:latin typeface="Calibri"/>
                <a:ea typeface="Calibri"/>
                <a:cs typeface="Arial"/>
              </a:rPr>
              <a:t> </a:t>
            </a:r>
            <a:r>
              <a:rPr lang="en-US" dirty="0" err="1">
                <a:latin typeface="Calibri"/>
                <a:ea typeface="Calibri"/>
                <a:cs typeface="Arial"/>
              </a:rPr>
              <a:t>políticas</a:t>
            </a:r>
            <a:r>
              <a:rPr lang="en-US" dirty="0">
                <a:latin typeface="Calibri"/>
                <a:ea typeface="Calibri"/>
                <a:cs typeface="Arial"/>
              </a:rPr>
              <a:t> de </a:t>
            </a:r>
            <a:r>
              <a:rPr lang="en-US" dirty="0" err="1">
                <a:latin typeface="Calibri"/>
                <a:ea typeface="Calibri"/>
                <a:cs typeface="Arial"/>
              </a:rPr>
              <a:t>arquivamento</a:t>
            </a:r>
            <a:r>
              <a:rPr lang="en-US" dirty="0">
                <a:latin typeface="Calibri"/>
                <a:ea typeface="Calibri"/>
                <a:cs typeface="Arial"/>
              </a:rPr>
              <a:t> e </a:t>
            </a:r>
            <a:r>
              <a:rPr lang="en-US" dirty="0" err="1">
                <a:latin typeface="Calibri"/>
                <a:ea typeface="Calibri"/>
                <a:cs typeface="Arial"/>
              </a:rPr>
              <a:t>descarte</a:t>
            </a:r>
            <a:r>
              <a:rPr lang="en-US" dirty="0">
                <a:latin typeface="Calibri"/>
                <a:ea typeface="Calibri"/>
                <a:cs typeface="Arial"/>
              </a:rPr>
              <a:t>, </a:t>
            </a:r>
            <a:r>
              <a:rPr lang="en-US" dirty="0" err="1">
                <a:latin typeface="Calibri"/>
                <a:ea typeface="Calibri"/>
                <a:cs typeface="Arial"/>
              </a:rPr>
              <a:t>garantindo</a:t>
            </a:r>
            <a:r>
              <a:rPr lang="en-US" dirty="0">
                <a:latin typeface="Calibri"/>
                <a:ea typeface="Calibri"/>
                <a:cs typeface="Arial"/>
              </a:rPr>
              <a:t> que </a:t>
            </a:r>
            <a:r>
              <a:rPr lang="en-US" dirty="0" err="1">
                <a:latin typeface="Calibri"/>
                <a:ea typeface="Calibri"/>
                <a:cs typeface="Arial"/>
              </a:rPr>
              <a:t>os</a:t>
            </a:r>
            <a:r>
              <a:rPr lang="en-US" dirty="0">
                <a:latin typeface="Calibri"/>
                <a:ea typeface="Calibri"/>
                <a:cs typeface="Arial"/>
              </a:rPr>
              <a:t> </a:t>
            </a:r>
            <a:r>
              <a:rPr lang="en-US" dirty="0" err="1">
                <a:latin typeface="Calibri"/>
                <a:ea typeface="Calibri"/>
                <a:cs typeface="Arial"/>
              </a:rPr>
              <a:t>documentos</a:t>
            </a:r>
            <a:r>
              <a:rPr lang="en-US" dirty="0">
                <a:latin typeface="Calibri"/>
                <a:ea typeface="Calibri"/>
                <a:cs typeface="Arial"/>
              </a:rPr>
              <a:t> </a:t>
            </a:r>
            <a:r>
              <a:rPr lang="en-US" dirty="0" err="1">
                <a:latin typeface="Calibri"/>
                <a:ea typeface="Calibri"/>
                <a:cs typeface="Arial"/>
              </a:rPr>
              <a:t>sejam</a:t>
            </a:r>
            <a:r>
              <a:rPr lang="en-US" dirty="0">
                <a:latin typeface="Calibri"/>
                <a:ea typeface="Calibri"/>
                <a:cs typeface="Arial"/>
              </a:rPr>
              <a:t> </a:t>
            </a:r>
            <a:r>
              <a:rPr lang="en-US" dirty="0" err="1">
                <a:latin typeface="Calibri"/>
                <a:ea typeface="Calibri"/>
                <a:cs typeface="Arial"/>
              </a:rPr>
              <a:t>organizados</a:t>
            </a:r>
            <a:r>
              <a:rPr lang="en-US" dirty="0">
                <a:latin typeface="Calibri"/>
                <a:ea typeface="Calibri"/>
                <a:cs typeface="Arial"/>
              </a:rPr>
              <a:t> de forma </a:t>
            </a:r>
            <a:r>
              <a:rPr lang="en-US" dirty="0" err="1">
                <a:latin typeface="Calibri"/>
                <a:ea typeface="Calibri"/>
                <a:cs typeface="Arial"/>
              </a:rPr>
              <a:t>eficiente</a:t>
            </a:r>
            <a:r>
              <a:rPr lang="en-US" dirty="0">
                <a:latin typeface="Calibri"/>
                <a:ea typeface="Calibri"/>
                <a:cs typeface="Arial"/>
              </a:rPr>
              <a:t> e </a:t>
            </a:r>
            <a:r>
              <a:rPr lang="en-US" dirty="0" err="1">
                <a:latin typeface="Calibri"/>
                <a:ea typeface="Calibri"/>
                <a:cs typeface="Arial"/>
              </a:rPr>
              <a:t>segura</a:t>
            </a:r>
            <a:r>
              <a:rPr lang="en-US" dirty="0">
                <a:latin typeface="Calibri"/>
                <a:ea typeface="Calibri"/>
                <a:cs typeface="Arial"/>
              </a:rPr>
              <a:t> </a:t>
            </a:r>
            <a:r>
              <a:rPr lang="en-US" dirty="0" err="1">
                <a:latin typeface="Calibri"/>
                <a:ea typeface="Calibri"/>
                <a:cs typeface="Arial"/>
              </a:rPr>
              <a:t>ao</a:t>
            </a:r>
            <a:r>
              <a:rPr lang="en-US" dirty="0">
                <a:latin typeface="Calibri"/>
                <a:ea typeface="Calibri"/>
                <a:cs typeface="Arial"/>
              </a:rPr>
              <a:t> </a:t>
            </a:r>
            <a:r>
              <a:rPr lang="en-US" dirty="0" err="1">
                <a:latin typeface="Calibri"/>
                <a:ea typeface="Calibri"/>
                <a:cs typeface="Arial"/>
              </a:rPr>
              <a:t>longo</a:t>
            </a:r>
            <a:r>
              <a:rPr lang="en-US" dirty="0">
                <a:latin typeface="Calibri"/>
                <a:ea typeface="Calibri"/>
                <a:cs typeface="Arial"/>
              </a:rPr>
              <a:t> do tempo. </a:t>
            </a:r>
          </a:p>
        </p:txBody>
      </p:sp>
    </p:spTree>
    <p:extLst>
      <p:ext uri="{BB962C8B-B14F-4D97-AF65-F5344CB8AC3E}">
        <p14:creationId xmlns:p14="http://schemas.microsoft.com/office/powerpoint/2010/main" val="4105021007"/>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tângulo 1">
            <a:extLst>
              <a:ext uri="{FF2B5EF4-FFF2-40B4-BE49-F238E27FC236}">
                <a16:creationId xmlns:a16="http://schemas.microsoft.com/office/drawing/2014/main" id="{5A17E06A-E685-E878-91EB-7D4C391FDFCB}"/>
              </a:ext>
            </a:extLst>
          </p:cNvPr>
          <p:cNvSpPr>
            <a:spLocks noChangeArrowheads="1"/>
          </p:cNvSpPr>
          <p:nvPr/>
        </p:nvSpPr>
        <p:spPr bwMode="auto">
          <a:xfrm>
            <a:off x="179388" y="1268413"/>
            <a:ext cx="9036050" cy="744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nSpc>
                <a:spcPct val="150000"/>
              </a:lnSpc>
            </a:pPr>
            <a:endParaRPr lang="pt-BR" altLang="es-ES" sz="1600" b="1">
              <a:latin typeface="Arial"/>
              <a:cs typeface="Times New Roman"/>
            </a:endParaRPr>
          </a:p>
          <a:p>
            <a:pPr>
              <a:lnSpc>
                <a:spcPct val="150000"/>
              </a:lnSpc>
            </a:pPr>
            <a:endParaRPr lang="pt-PT" altLang="es-ES" sz="1400" b="1">
              <a:latin typeface="Arial"/>
              <a:ea typeface="MS PMincho"/>
              <a:cs typeface="Arial"/>
            </a:endParaRPr>
          </a:p>
        </p:txBody>
      </p:sp>
      <p:pic>
        <p:nvPicPr>
          <p:cNvPr id="2" name="Imagem 2">
            <a:extLst>
              <a:ext uri="{FF2B5EF4-FFF2-40B4-BE49-F238E27FC236}">
                <a16:creationId xmlns:a16="http://schemas.microsoft.com/office/drawing/2014/main" id="{464E866D-A265-156A-E770-AA3307676541}"/>
              </a:ext>
            </a:extLst>
          </p:cNvPr>
          <p:cNvPicPr>
            <a:picLocks noChangeAspect="1"/>
          </p:cNvPicPr>
          <p:nvPr/>
        </p:nvPicPr>
        <p:blipFill>
          <a:blip r:embed="rId2"/>
          <a:stretch>
            <a:fillRect/>
          </a:stretch>
        </p:blipFill>
        <p:spPr>
          <a:xfrm>
            <a:off x="-2106" y="2767"/>
            <a:ext cx="9148212" cy="6841933"/>
          </a:xfrm>
          <a:prstGeom prst="rect">
            <a:avLst/>
          </a:prstGeom>
        </p:spPr>
      </p:pic>
      <p:sp>
        <p:nvSpPr>
          <p:cNvPr id="4" name="CaixaDeTexto 3">
            <a:extLst>
              <a:ext uri="{FF2B5EF4-FFF2-40B4-BE49-F238E27FC236}">
                <a16:creationId xmlns:a16="http://schemas.microsoft.com/office/drawing/2014/main" id="{34A7A1CA-44AD-1C2A-876A-141C4F4FAE3E}"/>
              </a:ext>
            </a:extLst>
          </p:cNvPr>
          <p:cNvSpPr txBox="1"/>
          <p:nvPr/>
        </p:nvSpPr>
        <p:spPr>
          <a:xfrm>
            <a:off x="427585" y="971365"/>
            <a:ext cx="8534400" cy="5410455"/>
          </a:xfrm>
          <a:prstGeom prst="rect">
            <a:avLst/>
          </a:prstGeom>
          <a:noFill/>
        </p:spPr>
        <p:txBody>
          <a:bodyPr wrap="square" lIns="91440" tIns="45720" rIns="91440" bIns="45720" rtlCol="0" anchor="t">
            <a:spAutoFit/>
          </a:bodyPr>
          <a:lstStyle/>
          <a:p>
            <a:pPr marL="457200">
              <a:lnSpc>
                <a:spcPct val="114999"/>
              </a:lnSpc>
              <a:spcAft>
                <a:spcPts val="800"/>
              </a:spcAft>
            </a:pPr>
            <a:endParaRPr lang="pt-BR" sz="1200" kern="100">
              <a:latin typeface="Aptos"/>
              <a:ea typeface="Calibri" panose="020F0502020204030204" pitchFamily="34" charset="0"/>
            </a:endParaRPr>
          </a:p>
          <a:p>
            <a:r>
              <a:rPr lang="pt-BR" sz="1200" u="sng" kern="100">
                <a:latin typeface="Arial"/>
                <a:cs typeface="Arial"/>
              </a:rPr>
              <a:t>Despacho e Arquivamento de Correspondências</a:t>
            </a:r>
            <a:r>
              <a:rPr lang="pt-BR" sz="1200" kern="100">
                <a:latin typeface="Arial"/>
                <a:cs typeface="Arial"/>
              </a:rPr>
              <a:t> </a:t>
            </a:r>
          </a:p>
          <a:p>
            <a:r>
              <a:rPr lang="pt-BR" sz="1200" kern="100">
                <a:latin typeface="Arial"/>
                <a:cs typeface="Arial"/>
              </a:rPr>
              <a:t>Em alguns casos, o despacho é composto apenas de uma ou duas palavras: Encaminhe-se; Aprovo; Autorizo; de acordo, etc. </a:t>
            </a:r>
          </a:p>
          <a:p>
            <a:r>
              <a:rPr lang="pt-BR" sz="1200" kern="100">
                <a:latin typeface="Arial"/>
                <a:cs typeface="Arial"/>
              </a:rPr>
              <a:t>Estrutura do despacho</a:t>
            </a:r>
            <a:br>
              <a:rPr lang="pt-BR" sz="1200" kern="100">
                <a:latin typeface="Arial"/>
              </a:rPr>
            </a:br>
            <a:r>
              <a:rPr lang="pt-BR" sz="1200" kern="100">
                <a:latin typeface="Arial"/>
                <a:cs typeface="Arial"/>
              </a:rPr>
              <a:t>O despacho possui estrutura bastante simplificada. Pode ser composto apenas de Identificação, Data, Comunicação e Assinatura.</a:t>
            </a:r>
            <a:br>
              <a:rPr lang="pt-BR" sz="1200" kern="100">
                <a:latin typeface="Arial"/>
              </a:rPr>
            </a:br>
            <a:r>
              <a:rPr lang="pt-BR" sz="1200" kern="100">
                <a:latin typeface="Arial"/>
                <a:cs typeface="Arial"/>
              </a:rPr>
              <a:t>Identificação</a:t>
            </a:r>
            <a:br>
              <a:rPr lang="pt-BR" sz="1200" kern="100">
                <a:latin typeface="Arial"/>
              </a:rPr>
            </a:br>
            <a:r>
              <a:rPr lang="pt-BR" sz="1200" kern="100">
                <a:latin typeface="Arial"/>
                <a:cs typeface="Arial"/>
              </a:rPr>
              <a:t>Nome do ato, que se compõe da discriminação do cargo da autoridade que se manifesta (Ex.: DESPACHO DO DIRETOR-GERAL DA SECRETARIA DO TSE, ou simplesmente DESPACHO DO DIRETOR-GERAL), em negrito, em caixa-alta, seguido, logo abaixo, da menção ao documento a que se refere.</a:t>
            </a:r>
            <a:br>
              <a:rPr lang="pt-BR" sz="1200" kern="100">
                <a:latin typeface="Arial"/>
              </a:rPr>
            </a:br>
            <a:r>
              <a:rPr lang="pt-BR" sz="1200" kern="100">
                <a:latin typeface="Arial"/>
                <a:cs typeface="Arial"/>
              </a:rPr>
              <a:t>Data</a:t>
            </a:r>
            <a:br>
              <a:rPr lang="pt-BR" sz="1200" kern="100">
                <a:latin typeface="Arial"/>
              </a:rPr>
            </a:br>
            <a:r>
              <a:rPr lang="pt-BR" sz="1200" kern="100">
                <a:latin typeface="Arial"/>
                <a:cs typeface="Arial"/>
              </a:rPr>
              <a:t>A data (por extenso) deve ser precedida da preposição “Em (Ex.: Em 23 de janeiro de 1999), alinhada à direita.</a:t>
            </a:r>
            <a:br>
              <a:rPr lang="pt-BR" sz="1200" kern="100">
                <a:latin typeface="Arial"/>
              </a:rPr>
            </a:br>
            <a:r>
              <a:rPr lang="pt-BR" sz="1200" kern="100">
                <a:latin typeface="Arial"/>
                <a:cs typeface="Arial"/>
              </a:rPr>
              <a:t>Comunicação</a:t>
            </a:r>
            <a:br>
              <a:rPr lang="pt-BR" sz="1200" kern="100">
                <a:latin typeface="Arial"/>
              </a:rPr>
            </a:br>
            <a:r>
              <a:rPr lang="pt-BR" sz="1200" kern="100">
                <a:latin typeface="Arial"/>
                <a:cs typeface="Arial"/>
              </a:rPr>
              <a:t>É o conteúdo do despacho, a exposição do assunto, com as informações da decisão ou do encaminhamento. Se contiver mais de dois parágrafos, convém numerá-los a partir do segundo.</a:t>
            </a:r>
            <a:br>
              <a:rPr lang="pt-BR" sz="1200" kern="100">
                <a:latin typeface="Arial"/>
              </a:rPr>
            </a:br>
            <a:r>
              <a:rPr lang="pt-BR" sz="1200" kern="100">
                <a:latin typeface="Arial"/>
                <a:cs typeface="Arial"/>
              </a:rPr>
              <a:t>Assinatura</a:t>
            </a:r>
            <a:br>
              <a:rPr lang="pt-BR" sz="1200" kern="100">
                <a:latin typeface="Arial"/>
              </a:rPr>
            </a:br>
            <a:r>
              <a:rPr lang="pt-BR" sz="1200" kern="100">
                <a:latin typeface="Arial"/>
                <a:cs typeface="Arial"/>
              </a:rPr>
              <a:t>É o campo formado pelo conjunto assinatura e nome da autoridade expedidora. Ambos devem ser posicionados (em relação uns aos outros) centralizadamente, em área localizada na metade direita da página.</a:t>
            </a:r>
            <a:br>
              <a:rPr lang="pt-BR" sz="1200" kern="100">
                <a:latin typeface="Arial"/>
              </a:rPr>
            </a:br>
            <a:r>
              <a:rPr lang="pt-BR" sz="1200" kern="100">
                <a:latin typeface="Arial"/>
                <a:cs typeface="Arial"/>
              </a:rPr>
              <a:t>Requisitos mínimos de disposição</a:t>
            </a:r>
            <a:br>
              <a:rPr lang="pt-BR" sz="1200" kern="100">
                <a:latin typeface="Arial"/>
              </a:rPr>
            </a:br>
            <a:r>
              <a:rPr lang="pt-BR" sz="1200" kern="100">
                <a:latin typeface="Arial"/>
                <a:cs typeface="Arial"/>
              </a:rPr>
              <a:t>O despacho não segue padrão rígido de esboço. Pode ser inclusive manuscrito, aproveitando-se dos espaços em branco abaixo da(s) assinatura(s) do ato do qual faz parte.</a:t>
            </a:r>
            <a:br>
              <a:rPr lang="pt-BR" sz="1200" kern="100">
                <a:latin typeface="Arial"/>
              </a:rPr>
            </a:br>
            <a:r>
              <a:rPr lang="pt-BR" sz="1200" kern="100">
                <a:latin typeface="Arial"/>
                <a:cs typeface="Arial"/>
              </a:rPr>
              <a:t>Deve-se evitar proferir despacho no verso do documento.</a:t>
            </a:r>
          </a:p>
          <a:p>
            <a:endParaRPr lang="pt-BR" sz="1200" kern="100">
              <a:latin typeface="Arial"/>
              <a:cs typeface="Arial"/>
            </a:endParaRPr>
          </a:p>
          <a:p>
            <a:r>
              <a:rPr lang="pt-BR" sz="1200" kern="100">
                <a:latin typeface="Arial"/>
                <a:cs typeface="Arial"/>
              </a:rPr>
              <a:t>O arquivamento de documentos é o processo para fazer a guarda, controle e gerenciamento de documentos que não são mais usados regularmente. Além do armazenamento de dados, o termo arquivamento também se refere a guarda de documentos físicos.</a:t>
            </a:r>
          </a:p>
          <a:p>
            <a:pPr marL="457200">
              <a:lnSpc>
                <a:spcPct val="114999"/>
              </a:lnSpc>
              <a:spcAft>
                <a:spcPts val="800"/>
              </a:spcAft>
            </a:pPr>
            <a:endParaRPr lang="pt-BR" sz="1200" kern="100">
              <a:latin typeface="Aptos"/>
            </a:endParaRP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6DB247-297E-DF5E-37B1-15CE97604505}"/>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0E77F1FF-0EFF-4AAC-E74E-FC4247E5F774}"/>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EE9C0AA6-3F47-83D8-F8E7-9753479C0450}"/>
              </a:ext>
            </a:extLst>
          </p:cNvPr>
          <p:cNvPicPr>
            <a:picLocks noGrp="1" noChangeAspect="1"/>
          </p:cNvPicPr>
          <p:nvPr>
            <p:ph idx="1"/>
          </p:nvPr>
        </p:nvPicPr>
        <p:blipFill>
          <a:blip r:embed="rId2"/>
          <a:stretch>
            <a:fillRect/>
          </a:stretch>
        </p:blipFill>
        <p:spPr bwMode="auto">
          <a:xfrm>
            <a:off x="0" y="14435"/>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ixaDeTexto 3">
            <a:extLst>
              <a:ext uri="{FF2B5EF4-FFF2-40B4-BE49-F238E27FC236}">
                <a16:creationId xmlns:a16="http://schemas.microsoft.com/office/drawing/2014/main" id="{171FE11F-3920-6A28-84DB-BA2BAE8934EE}"/>
              </a:ext>
            </a:extLst>
          </p:cNvPr>
          <p:cNvSpPr txBox="1"/>
          <p:nvPr/>
        </p:nvSpPr>
        <p:spPr>
          <a:xfrm>
            <a:off x="457200" y="1516315"/>
            <a:ext cx="8318089" cy="4308872"/>
          </a:xfrm>
          <a:prstGeom prst="rect">
            <a:avLst/>
          </a:prstGeom>
          <a:noFill/>
        </p:spPr>
        <p:txBody>
          <a:bodyPr wrap="square" lIns="91440" tIns="45720" rIns="91440" bIns="45720" anchor="t">
            <a:spAutoFit/>
          </a:bodyPr>
          <a:lstStyle/>
          <a:p>
            <a:r>
              <a:rPr lang="pt-BR" sz="1600" b="1" u="sng">
                <a:latin typeface="Arial"/>
                <a:cs typeface="Arial"/>
              </a:rPr>
              <a:t>Arquivamento de Documentos Oficiais</a:t>
            </a:r>
            <a:r>
              <a:rPr lang="pt-BR" sz="1600" b="1">
                <a:latin typeface="Arial"/>
                <a:cs typeface="Arial"/>
              </a:rPr>
              <a:t> </a:t>
            </a:r>
          </a:p>
          <a:p>
            <a:endParaRPr lang="pt-BR" sz="1600" b="1">
              <a:latin typeface="Arial"/>
              <a:cs typeface="Arial"/>
            </a:endParaRPr>
          </a:p>
          <a:p>
            <a:r>
              <a:rPr lang="pt-BR" sz="1600">
                <a:latin typeface="Arial"/>
                <a:cs typeface="Arial"/>
              </a:rPr>
              <a:t>Gestão Documental é um conjunto de normas, procedimentos e métodos de trabalho que permitem a tramitação, produção, avaliação, uso e arquivamento de documentos oficiais. Suas principais funções são: fornecer evidências, condução transparente das atividades e controle de informações.</a:t>
            </a:r>
          </a:p>
          <a:p>
            <a:pPr marL="171450" indent="-171450">
              <a:buFont typeface="Calibri"/>
              <a:buChar char="-"/>
            </a:pPr>
            <a:r>
              <a:rPr lang="pt-BR" sz="1600">
                <a:latin typeface="Arial"/>
                <a:cs typeface="Arial"/>
              </a:rPr>
              <a:t>Legislação: leis, normas, decretos e portarias</a:t>
            </a:r>
          </a:p>
          <a:p>
            <a:pPr marL="171450" indent="-171450">
              <a:buFont typeface="Calibri"/>
              <a:buChar char="-"/>
            </a:pPr>
            <a:r>
              <a:rPr lang="pt-BR" sz="1600">
                <a:latin typeface="Arial"/>
                <a:cs typeface="Arial"/>
              </a:rPr>
              <a:t>Classificação de documentos </a:t>
            </a:r>
          </a:p>
          <a:p>
            <a:pPr marL="171450" indent="-171450">
              <a:buFont typeface="Calibri"/>
              <a:buChar char="-"/>
            </a:pPr>
            <a:r>
              <a:rPr lang="pt-BR" sz="1600">
                <a:latin typeface="Arial"/>
                <a:cs typeface="Arial"/>
              </a:rPr>
              <a:t>Protocolos </a:t>
            </a:r>
          </a:p>
          <a:p>
            <a:pPr marL="171450" indent="-171450">
              <a:buFont typeface="Calibri"/>
              <a:buChar char="-"/>
            </a:pPr>
            <a:r>
              <a:rPr lang="pt-BR" sz="1600">
                <a:latin typeface="Arial"/>
                <a:cs typeface="Arial"/>
              </a:rPr>
              <a:t>Avaliação documental </a:t>
            </a:r>
          </a:p>
          <a:p>
            <a:r>
              <a:rPr lang="pt-BR" sz="1600">
                <a:latin typeface="Arial"/>
                <a:cs typeface="Arial"/>
              </a:rPr>
              <a:t>O que é o arquivamento de documento?</a:t>
            </a:r>
          </a:p>
          <a:p>
            <a:r>
              <a:rPr lang="pt-BR" sz="1600">
                <a:latin typeface="Arial"/>
                <a:cs typeface="Arial"/>
              </a:rPr>
              <a:t>Arquivamento de documento é um processo referente à </a:t>
            </a:r>
            <a:r>
              <a:rPr lang="pt-BR" sz="1600" b="1">
                <a:latin typeface="Arial"/>
                <a:cs typeface="Arial"/>
              </a:rPr>
              <a:t>o</a:t>
            </a:r>
            <a:r>
              <a:rPr lang="pt-BR" sz="1600">
                <a:latin typeface="Arial"/>
                <a:cs typeface="Arial"/>
              </a:rPr>
              <a:t>rganização e ao armazenamento de documentos de forma sistemática. Com isso, é possível acessá-los facilmente, já que o arquivamento é feito por técnicas de classificação.</a:t>
            </a:r>
          </a:p>
          <a:p>
            <a:r>
              <a:rPr lang="pt-BR" sz="1600">
                <a:latin typeface="Arial"/>
                <a:cs typeface="Arial"/>
              </a:rPr>
              <a:t>O objetivo do arquivamento é possibilitar que informações sejam mantidas em segurança e possam estar disponíveis para eventuais consultas futuras. </a:t>
            </a:r>
            <a:endParaRPr lang="pt-BR" sz="1600"/>
          </a:p>
          <a:p>
            <a:endParaRPr lang="pt-BR">
              <a:latin typeface="Arial"/>
              <a:cs typeface="Arial"/>
            </a:endParaRPr>
          </a:p>
        </p:txBody>
      </p:sp>
    </p:spTree>
    <p:extLst>
      <p:ext uri="{BB962C8B-B14F-4D97-AF65-F5344CB8AC3E}">
        <p14:creationId xmlns:p14="http://schemas.microsoft.com/office/powerpoint/2010/main" val="4158082629"/>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9569D-B84C-6DE6-D8DF-80D0475223DA}"/>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D40D38A5-C25F-1081-E6C2-8CEFE633EE5E}"/>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3785D9F2-8C8D-6796-C008-FCA8A4481999}"/>
              </a:ext>
            </a:extLst>
          </p:cNvPr>
          <p:cNvPicPr>
            <a:picLocks noGrp="1" noChangeAspect="1"/>
          </p:cNvPicPr>
          <p:nvPr>
            <p:ph idx="1"/>
          </p:nvPr>
        </p:nvPicPr>
        <p:blipFill>
          <a:blip r:embed="rId2"/>
          <a:stretch>
            <a:fillRect/>
          </a:stretch>
        </p:blipFill>
        <p:spPr bwMode="auto">
          <a:xfrm>
            <a:off x="1125" y="4566"/>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3CAC6142-13B4-4ABB-57E3-AEF4CDE324E9}"/>
              </a:ext>
            </a:extLst>
          </p:cNvPr>
          <p:cNvSpPr txBox="1"/>
          <p:nvPr/>
        </p:nvSpPr>
        <p:spPr>
          <a:xfrm>
            <a:off x="459224" y="1860157"/>
            <a:ext cx="8225553" cy="3144451"/>
          </a:xfrm>
          <a:prstGeom prst="rect">
            <a:avLst/>
          </a:prstGeom>
          <a:no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nSpc>
                <a:spcPts val="1650"/>
              </a:lnSpc>
            </a:pPr>
            <a:r>
              <a:rPr lang="pt-BR" b="1">
                <a:latin typeface="Arial"/>
                <a:cs typeface="Segoe UI"/>
              </a:rPr>
              <a:t>Organização de Arquivos</a:t>
            </a:r>
            <a:r>
              <a:rPr lang="pt-BR">
                <a:latin typeface="Arial"/>
                <a:cs typeface="Segoe UI"/>
              </a:rPr>
              <a:t>​</a:t>
            </a:r>
          </a:p>
          <a:p>
            <a:pPr>
              <a:lnSpc>
                <a:spcPts val="1650"/>
              </a:lnSpc>
            </a:pPr>
            <a:r>
              <a:rPr lang="pt-BR">
                <a:latin typeface="Arial"/>
                <a:cs typeface="Segoe UI"/>
              </a:rPr>
              <a:t>​</a:t>
            </a:r>
          </a:p>
          <a:p>
            <a:pPr>
              <a:lnSpc>
                <a:spcPts val="1650"/>
              </a:lnSpc>
            </a:pPr>
            <a:r>
              <a:rPr lang="pt-BR">
                <a:latin typeface="Arial"/>
                <a:cs typeface="Segoe UI"/>
              </a:rPr>
              <a:t>A organização de arquivos consiste em como os dados estão internamente armazenados.  A estrutura dos dados pode variar em função do tipo de informação do arquivo. Arquivos texto e arquivos executáveis são muito diferentes e possuem propósitos diferentes, consequentemente estruturas diferentes podem se ajustar melhor a um tipo de arquivo do que a outro tipo.</a:t>
            </a:r>
            <a:r>
              <a:rPr lang="en-US">
                <a:latin typeface="Arial"/>
                <a:cs typeface="Segoe UI"/>
              </a:rPr>
              <a:t>​</a:t>
            </a:r>
          </a:p>
          <a:p>
            <a:pPr>
              <a:lnSpc>
                <a:spcPts val="1650"/>
              </a:lnSpc>
            </a:pPr>
            <a:endParaRPr lang="en-US">
              <a:latin typeface="Arial"/>
              <a:cs typeface="Segoe UI"/>
            </a:endParaRPr>
          </a:p>
          <a:p>
            <a:pPr>
              <a:lnSpc>
                <a:spcPts val="1650"/>
              </a:lnSpc>
            </a:pPr>
            <a:r>
              <a:rPr lang="pt-BR" b="1">
                <a:latin typeface="Arial"/>
                <a:cs typeface="Segoe UI"/>
              </a:rPr>
              <a:t>Fases da Gestão de Documentos</a:t>
            </a:r>
            <a:r>
              <a:rPr lang="pt-BR">
                <a:latin typeface="Arial"/>
                <a:cs typeface="Segoe UI"/>
              </a:rPr>
              <a:t>​</a:t>
            </a:r>
          </a:p>
          <a:p>
            <a:pPr>
              <a:lnSpc>
                <a:spcPts val="1650"/>
              </a:lnSpc>
            </a:pPr>
            <a:r>
              <a:rPr lang="pt-BR">
                <a:latin typeface="Arial"/>
                <a:cs typeface="Segoe UI"/>
              </a:rPr>
              <a:t>De início, é importante registrar que nos termos do art. 3º da Lei 8.159/1991, considera-se gestão de documentos o conjunto de procedimentos e operações técnicas referentes à sua </a:t>
            </a:r>
            <a:r>
              <a:rPr lang="pt-BR" b="1">
                <a:latin typeface="Arial"/>
                <a:cs typeface="Segoe UI"/>
              </a:rPr>
              <a:t>produção, tramitação, uso, avaliação e arquivamento</a:t>
            </a:r>
            <a:r>
              <a:rPr lang="pt-BR">
                <a:latin typeface="Arial"/>
                <a:cs typeface="Segoe UI"/>
              </a:rPr>
              <a:t> em fase corrente e intermediária, visando a sua eliminação ou recolhimento para guarda permanente.</a:t>
            </a:r>
          </a:p>
        </p:txBody>
      </p:sp>
    </p:spTree>
    <p:extLst>
      <p:ext uri="{BB962C8B-B14F-4D97-AF65-F5344CB8AC3E}">
        <p14:creationId xmlns:p14="http://schemas.microsoft.com/office/powerpoint/2010/main" val="939310648"/>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321B5-45DD-158F-E92A-F785119EC767}"/>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57805F78-7D62-11EE-80BD-244D72D545F0}"/>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A9E8D7FE-34BF-5FEC-27AE-CAA0B4A6C150}"/>
              </a:ext>
            </a:extLst>
          </p:cNvPr>
          <p:cNvPicPr>
            <a:picLocks noGrp="1" noChangeAspect="1"/>
          </p:cNvPicPr>
          <p:nvPr>
            <p:ph idx="1"/>
          </p:nvPr>
        </p:nvPicPr>
        <p:blipFill>
          <a:blip r:embed="rId2"/>
          <a:stretch>
            <a:fillRect/>
          </a:stretch>
        </p:blipFill>
        <p:spPr bwMode="auto">
          <a:xfrm>
            <a:off x="2250" y="14435"/>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ixaDeTexto 3">
            <a:extLst>
              <a:ext uri="{FF2B5EF4-FFF2-40B4-BE49-F238E27FC236}">
                <a16:creationId xmlns:a16="http://schemas.microsoft.com/office/drawing/2014/main" id="{9154FD6E-57CF-72DF-E5B3-15774F0EAE77}"/>
              </a:ext>
            </a:extLst>
          </p:cNvPr>
          <p:cNvSpPr txBox="1"/>
          <p:nvPr/>
        </p:nvSpPr>
        <p:spPr>
          <a:xfrm>
            <a:off x="373625" y="1512923"/>
            <a:ext cx="8111613" cy="4524315"/>
          </a:xfrm>
          <a:prstGeom prst="rect">
            <a:avLst/>
          </a:prstGeom>
          <a:noFill/>
        </p:spPr>
        <p:txBody>
          <a:bodyPr wrap="square" lIns="91440" tIns="45720" rIns="91440" bIns="45720" anchor="t">
            <a:spAutoFit/>
          </a:bodyPr>
          <a:lstStyle/>
          <a:p>
            <a:r>
              <a:rPr lang="pt-BR">
                <a:latin typeface="Arial"/>
                <a:ea typeface="Aptos" panose="020B0004020202020204" pitchFamily="34" charset="0"/>
                <a:cs typeface="Arial"/>
              </a:rPr>
              <a:t>Ao gerir documentos é preciso entender</a:t>
            </a:r>
            <a:r>
              <a:rPr lang="pt-BR">
                <a:effectLst/>
                <a:latin typeface="Arial"/>
                <a:ea typeface="Aptos" panose="020B0004020202020204" pitchFamily="34" charset="0"/>
                <a:cs typeface="Arial"/>
              </a:rPr>
              <a:t> que </a:t>
            </a:r>
            <a:r>
              <a:rPr lang="pt-BR">
                <a:latin typeface="Arial"/>
                <a:ea typeface="Aptos" panose="020B0004020202020204" pitchFamily="34" charset="0"/>
                <a:cs typeface="Arial"/>
              </a:rPr>
              <a:t>há documentações </a:t>
            </a:r>
            <a:r>
              <a:rPr lang="pt-BR">
                <a:effectLst/>
                <a:latin typeface="Arial"/>
                <a:ea typeface="Aptos" panose="020B0004020202020204" pitchFamily="34" charset="0"/>
                <a:cs typeface="Arial"/>
              </a:rPr>
              <a:t>que </a:t>
            </a:r>
            <a:r>
              <a:rPr lang="pt-BR">
                <a:latin typeface="Arial"/>
                <a:ea typeface="Aptos" panose="020B0004020202020204" pitchFamily="34" charset="0"/>
                <a:cs typeface="Arial"/>
              </a:rPr>
              <a:t>possuem prazo para expirar. Depois do vencimento</a:t>
            </a:r>
            <a:r>
              <a:rPr lang="pt-BR">
                <a:effectLst/>
                <a:latin typeface="Arial"/>
                <a:ea typeface="Aptos" panose="020B0004020202020204" pitchFamily="34" charset="0"/>
                <a:cs typeface="Arial"/>
              </a:rPr>
              <a:t>, </a:t>
            </a:r>
            <a:r>
              <a:rPr lang="pt-BR">
                <a:latin typeface="Arial"/>
                <a:ea typeface="Aptos" panose="020B0004020202020204" pitchFamily="34" charset="0"/>
                <a:cs typeface="Arial"/>
              </a:rPr>
              <a:t>estes </a:t>
            </a:r>
            <a:r>
              <a:rPr lang="pt-BR">
                <a:effectLst/>
                <a:latin typeface="Arial"/>
                <a:ea typeface="Aptos" panose="020B0004020202020204" pitchFamily="34" charset="0"/>
                <a:cs typeface="Arial"/>
              </a:rPr>
              <a:t>papéis </a:t>
            </a:r>
            <a:r>
              <a:rPr lang="pt-BR">
                <a:latin typeface="Arial"/>
                <a:ea typeface="Aptos" panose="020B0004020202020204" pitchFamily="34" charset="0"/>
                <a:cs typeface="Arial"/>
              </a:rPr>
              <a:t>não possuem validade legal, podendo ser descartados</a:t>
            </a:r>
            <a:r>
              <a:rPr lang="pt-BR">
                <a:effectLst/>
                <a:latin typeface="Arial"/>
                <a:ea typeface="Aptos" panose="020B0004020202020204" pitchFamily="34" charset="0"/>
                <a:cs typeface="Arial"/>
              </a:rPr>
              <a:t>. </a:t>
            </a:r>
            <a:endParaRPr lang="pt-BR">
              <a:latin typeface="Arial" panose="020B0604020202020204" pitchFamily="34" charset="0"/>
              <a:ea typeface="Aptos" panose="020B0004020202020204" pitchFamily="34" charset="0"/>
            </a:endParaRPr>
          </a:p>
          <a:p>
            <a:r>
              <a:rPr lang="pt-BR">
                <a:latin typeface="Arial"/>
                <a:ea typeface="Aptos" panose="020B0004020202020204" pitchFamily="34" charset="0"/>
                <a:cs typeface="Arial"/>
              </a:rPr>
              <a:t>Veja alguns exemplos a seguir:</a:t>
            </a:r>
            <a:endParaRPr lang="pt-BR">
              <a:effectLst/>
              <a:latin typeface="Arial" panose="020B0604020202020204" pitchFamily="34" charset="0"/>
              <a:ea typeface="Aptos" panose="020B0004020202020204" pitchFamily="34" charset="0"/>
            </a:endParaRPr>
          </a:p>
          <a:p>
            <a:pPr marL="285750" indent="-285750">
              <a:buFont typeface="Symbol"/>
              <a:buChar char="•"/>
            </a:pPr>
            <a:r>
              <a:rPr lang="pt-BR" b="1">
                <a:latin typeface="Arial"/>
                <a:ea typeface="Aptos" panose="020B0004020202020204" pitchFamily="34" charset="0"/>
                <a:cs typeface="Arial"/>
              </a:rPr>
              <a:t>Prazo de 3 meses a até 50 anos de validade:</a:t>
            </a:r>
            <a:r>
              <a:rPr lang="pt-BR">
                <a:latin typeface="Arial"/>
                <a:ea typeface="Aptos" panose="020B0004020202020204" pitchFamily="34" charset="0"/>
                <a:cs typeface="Arial"/>
              </a:rPr>
              <a:t> Comprovante de pagamentos de contas de gás, luz, telefone e outros serviços;</a:t>
            </a:r>
          </a:p>
          <a:p>
            <a:pPr marL="285750" indent="-285750">
              <a:buFont typeface="Symbol"/>
              <a:buChar char="•"/>
            </a:pPr>
            <a:r>
              <a:rPr lang="pt-BR" b="1">
                <a:latin typeface="Arial"/>
                <a:ea typeface="Aptos" panose="020B0004020202020204" pitchFamily="34" charset="0"/>
                <a:cs typeface="Arial"/>
              </a:rPr>
              <a:t>Prazo de 5 anos </a:t>
            </a:r>
            <a:r>
              <a:rPr lang="pt-BR" b="1">
                <a:effectLst/>
                <a:latin typeface="Arial"/>
                <a:ea typeface="Aptos" panose="020B0004020202020204" pitchFamily="34" charset="0"/>
                <a:cs typeface="Arial"/>
              </a:rPr>
              <a:t>de </a:t>
            </a:r>
            <a:r>
              <a:rPr lang="pt-BR" b="1">
                <a:latin typeface="Arial"/>
                <a:ea typeface="Aptos" panose="020B0004020202020204" pitchFamily="34" charset="0"/>
                <a:cs typeface="Arial"/>
              </a:rPr>
              <a:t>validade:</a:t>
            </a:r>
            <a:r>
              <a:rPr lang="pt-BR">
                <a:latin typeface="Arial"/>
                <a:ea typeface="Aptos" panose="020B0004020202020204" pitchFamily="34" charset="0"/>
                <a:cs typeface="Arial"/>
              </a:rPr>
              <a:t> IPVA</a:t>
            </a:r>
            <a:r>
              <a:rPr lang="pt-BR">
                <a:effectLst/>
                <a:latin typeface="Arial"/>
                <a:ea typeface="Aptos" panose="020B0004020202020204" pitchFamily="34" charset="0"/>
                <a:cs typeface="Arial"/>
              </a:rPr>
              <a:t>, </a:t>
            </a:r>
            <a:r>
              <a:rPr lang="pt-BR">
                <a:latin typeface="Arial"/>
                <a:ea typeface="Aptos" panose="020B0004020202020204" pitchFamily="34" charset="0"/>
                <a:cs typeface="Arial"/>
              </a:rPr>
              <a:t>IPTU e extratos bancários;</a:t>
            </a:r>
            <a:endParaRPr lang="pt-BR">
              <a:effectLst/>
              <a:latin typeface="Arial"/>
              <a:ea typeface="Aptos" panose="020B0004020202020204" pitchFamily="34" charset="0"/>
              <a:cs typeface="Arial"/>
            </a:endParaRPr>
          </a:p>
          <a:p>
            <a:pPr marL="285750" indent="-285750">
              <a:buFont typeface="Symbol"/>
              <a:buChar char="•"/>
            </a:pPr>
            <a:r>
              <a:rPr lang="pt-BR" b="1">
                <a:latin typeface="Arial"/>
                <a:ea typeface="Aptos" panose="020B0004020202020204" pitchFamily="34" charset="0"/>
                <a:cs typeface="Arial"/>
              </a:rPr>
              <a:t>Prazo de 40 anos de validade</a:t>
            </a:r>
            <a:r>
              <a:rPr lang="pt-BR" b="1">
                <a:effectLst/>
                <a:latin typeface="Arial"/>
                <a:ea typeface="Aptos" panose="020B0004020202020204" pitchFamily="34" charset="0"/>
                <a:cs typeface="Arial"/>
              </a:rPr>
              <a:t>:</a:t>
            </a:r>
            <a:r>
              <a:rPr lang="pt-BR">
                <a:effectLst/>
                <a:latin typeface="Arial"/>
                <a:ea typeface="Aptos" panose="020B0004020202020204" pitchFamily="34" charset="0"/>
                <a:cs typeface="Arial"/>
              </a:rPr>
              <a:t> </a:t>
            </a:r>
            <a:r>
              <a:rPr lang="pt-BR">
                <a:latin typeface="Arial"/>
                <a:ea typeface="Aptos" panose="020B0004020202020204" pitchFamily="34" charset="0"/>
                <a:cs typeface="Arial"/>
              </a:rPr>
              <a:t>Comprovantes de pagamentos de obrigações previdenciárias;</a:t>
            </a:r>
            <a:endParaRPr lang="pt-BR">
              <a:effectLst/>
              <a:latin typeface="Arial" panose="020B0604020202020204" pitchFamily="34" charset="0"/>
              <a:ea typeface="Aptos" panose="020B0004020202020204" pitchFamily="34" charset="0"/>
            </a:endParaRPr>
          </a:p>
          <a:p>
            <a:pPr marL="285750" indent="-285750">
              <a:buFont typeface="Symbol"/>
              <a:buChar char="•"/>
            </a:pPr>
            <a:r>
              <a:rPr lang="pt-BR" b="1">
                <a:latin typeface="Arial"/>
                <a:ea typeface="Aptos" panose="020B0004020202020204" pitchFamily="34" charset="0"/>
                <a:cs typeface="Arial"/>
              </a:rPr>
              <a:t>Prazo até </a:t>
            </a:r>
            <a:r>
              <a:rPr lang="pt-BR" b="1">
                <a:effectLst/>
                <a:latin typeface="Arial"/>
                <a:ea typeface="Aptos" panose="020B0004020202020204" pitchFamily="34" charset="0"/>
                <a:cs typeface="Arial"/>
              </a:rPr>
              <a:t>o </a:t>
            </a:r>
            <a:r>
              <a:rPr lang="pt-BR" b="1">
                <a:latin typeface="Arial"/>
                <a:ea typeface="Aptos" panose="020B0004020202020204" pitchFamily="34" charset="0"/>
                <a:cs typeface="Arial"/>
              </a:rPr>
              <a:t>término do contrato:</a:t>
            </a:r>
            <a:r>
              <a:rPr lang="pt-BR">
                <a:latin typeface="Arial"/>
                <a:ea typeface="Aptos" panose="020B0004020202020204" pitchFamily="34" charset="0"/>
                <a:cs typeface="Arial"/>
              </a:rPr>
              <a:t> Recibos de aluguel, consórcios </a:t>
            </a:r>
            <a:r>
              <a:rPr lang="pt-BR">
                <a:effectLst/>
                <a:latin typeface="Arial"/>
                <a:ea typeface="Aptos" panose="020B0004020202020204" pitchFamily="34" charset="0"/>
                <a:cs typeface="Arial"/>
              </a:rPr>
              <a:t>e </a:t>
            </a:r>
            <a:r>
              <a:rPr lang="pt-BR">
                <a:latin typeface="Arial"/>
                <a:ea typeface="Aptos" panose="020B0004020202020204" pitchFamily="34" charset="0"/>
                <a:cs typeface="Arial"/>
              </a:rPr>
              <a:t>financiamento;</a:t>
            </a:r>
          </a:p>
          <a:p>
            <a:pPr marL="285750" indent="-285750">
              <a:buFont typeface="Symbol"/>
              <a:buChar char="•"/>
            </a:pPr>
            <a:r>
              <a:rPr lang="pt-BR" b="1">
                <a:latin typeface="Arial"/>
                <a:ea typeface="Aptos" panose="020B0004020202020204" pitchFamily="34" charset="0"/>
                <a:cs typeface="Arial"/>
              </a:rPr>
              <a:t>Prazo até vencer a garantia:</a:t>
            </a:r>
            <a:r>
              <a:rPr lang="pt-BR">
                <a:latin typeface="Arial"/>
                <a:ea typeface="Aptos" panose="020B0004020202020204" pitchFamily="34" charset="0"/>
                <a:cs typeface="Arial"/>
              </a:rPr>
              <a:t> Notas fiscais que comprovam </a:t>
            </a:r>
            <a:r>
              <a:rPr lang="pt-BR">
                <a:effectLst/>
                <a:latin typeface="Arial"/>
                <a:ea typeface="Aptos" panose="020B0004020202020204" pitchFamily="34" charset="0"/>
                <a:cs typeface="Arial"/>
              </a:rPr>
              <a:t>o </a:t>
            </a:r>
            <a:r>
              <a:rPr lang="pt-BR">
                <a:latin typeface="Arial"/>
                <a:ea typeface="Aptos" panose="020B0004020202020204" pitchFamily="34" charset="0"/>
                <a:cs typeface="Arial"/>
              </a:rPr>
              <a:t>pagamento por produtos;</a:t>
            </a:r>
          </a:p>
          <a:p>
            <a:pPr marL="285750" indent="-285750">
              <a:buFont typeface="Symbol"/>
              <a:buChar char="•"/>
            </a:pPr>
            <a:r>
              <a:rPr lang="pt-BR" b="1">
                <a:latin typeface="Arial"/>
                <a:ea typeface="Aptos" panose="020B0004020202020204" pitchFamily="34" charset="0"/>
                <a:cs typeface="Arial"/>
              </a:rPr>
              <a:t>Prazo de validade permanente: </a:t>
            </a:r>
            <a:r>
              <a:rPr lang="pt-BR">
                <a:latin typeface="Arial"/>
                <a:ea typeface="Aptos" panose="020B0004020202020204" pitchFamily="34" charset="0"/>
                <a:cs typeface="Arial"/>
              </a:rPr>
              <a:t>Escrituras de imóveis, PIS </a:t>
            </a:r>
            <a:r>
              <a:rPr lang="pt-BR">
                <a:effectLst/>
                <a:latin typeface="Arial"/>
                <a:ea typeface="Aptos" panose="020B0004020202020204" pitchFamily="34" charset="0"/>
                <a:cs typeface="Arial"/>
              </a:rPr>
              <a:t>e </a:t>
            </a:r>
            <a:r>
              <a:rPr lang="pt-BR">
                <a:latin typeface="Arial"/>
                <a:ea typeface="Aptos" panose="020B0004020202020204" pitchFamily="34" charset="0"/>
                <a:cs typeface="Arial"/>
              </a:rPr>
              <a:t>Carteira de Trabalho</a:t>
            </a:r>
            <a:r>
              <a:rPr lang="pt-BR">
                <a:effectLst/>
                <a:latin typeface="Arial"/>
                <a:ea typeface="Aptos" panose="020B0004020202020204" pitchFamily="34" charset="0"/>
                <a:cs typeface="Arial"/>
              </a:rPr>
              <a:t>.</a:t>
            </a:r>
            <a:endParaRPr lang="pt-BR">
              <a:latin typeface="Arial"/>
              <a:ea typeface="Aptos" panose="020B0004020202020204" pitchFamily="34" charset="0"/>
              <a:cs typeface="Arial"/>
            </a:endParaRPr>
          </a:p>
          <a:p>
            <a:endParaRPr lang="pt-BR">
              <a:latin typeface="Arial"/>
            </a:endParaRPr>
          </a:p>
        </p:txBody>
      </p:sp>
    </p:spTree>
    <p:extLst>
      <p:ext uri="{BB962C8B-B14F-4D97-AF65-F5344CB8AC3E}">
        <p14:creationId xmlns:p14="http://schemas.microsoft.com/office/powerpoint/2010/main" val="290047522"/>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ço Reservado para Conteúdo 2">
            <a:extLst>
              <a:ext uri="{FF2B5EF4-FFF2-40B4-BE49-F238E27FC236}">
                <a16:creationId xmlns:a16="http://schemas.microsoft.com/office/drawing/2014/main" id="{F6849B1E-9778-4527-00EC-C53EF6EA4DEE}"/>
              </a:ext>
            </a:extLst>
          </p:cNvPr>
          <p:cNvSpPr>
            <a:spLocks noGrp="1"/>
          </p:cNvSpPr>
          <p:nvPr>
            <p:ph idx="1"/>
          </p:nvPr>
        </p:nvSpPr>
        <p:spPr bwMode="auto">
          <a:xfrm>
            <a:off x="539750" y="765175"/>
            <a:ext cx="8229600" cy="4921250"/>
          </a:xfrm>
          <a:ln>
            <a:miter lim="800000"/>
            <a:headEnd/>
            <a:tailEnd/>
          </a:ln>
        </p:spPr>
        <p:txBody>
          <a:bodyPr vert="horz" wrap="square" lIns="91440" tIns="45720" rIns="91440" bIns="45720" numCol="1" anchor="t" anchorCtr="0" compatLnSpc="1">
            <a:prstTxWarp prst="textNoShape">
              <a:avLst/>
            </a:prstTxWarp>
          </a:bodyPr>
          <a:lstStyle/>
          <a:p>
            <a:pPr marL="0" indent="0" algn="ctr">
              <a:buFont typeface="Arial" charset="0"/>
              <a:buNone/>
              <a:defRPr/>
            </a:pPr>
            <a:endParaRPr lang="pt-BR" altLang="pt-BR" sz="4000" b="1">
              <a:effectLst>
                <a:outerShdw blurRad="38100" dist="38100" dir="2700000" algn="tl">
                  <a:srgbClr val="000000">
                    <a:alpha val="43137"/>
                  </a:srgbClr>
                </a:outerShdw>
              </a:effectLst>
            </a:endParaRPr>
          </a:p>
          <a:p>
            <a:pPr marL="0" indent="0" algn="ctr">
              <a:buFont typeface="Arial" panose="020B0604020202020204" pitchFamily="34" charset="0"/>
              <a:buNone/>
              <a:defRPr/>
            </a:pPr>
            <a:endParaRPr lang="pt-BR" altLang="pt-BR" sz="4000">
              <a:solidFill>
                <a:srgbClr val="141414"/>
              </a:solidFill>
              <a:latin typeface="Arial" charset="0"/>
              <a:cs typeface="Arial" charset="0"/>
            </a:endParaRPr>
          </a:p>
        </p:txBody>
      </p:sp>
      <p:pic>
        <p:nvPicPr>
          <p:cNvPr id="3" name="Imagem 3">
            <a:extLst>
              <a:ext uri="{FF2B5EF4-FFF2-40B4-BE49-F238E27FC236}">
                <a16:creationId xmlns:a16="http://schemas.microsoft.com/office/drawing/2014/main" id="{F1DA3099-896F-9086-D745-F6E03DF70294}"/>
              </a:ext>
            </a:extLst>
          </p:cNvPr>
          <p:cNvPicPr>
            <a:picLocks noChangeAspect="1"/>
          </p:cNvPicPr>
          <p:nvPr/>
        </p:nvPicPr>
        <p:blipFill>
          <a:blip r:embed="rId2"/>
          <a:stretch>
            <a:fillRect/>
          </a:stretch>
        </p:blipFill>
        <p:spPr>
          <a:xfrm>
            <a:off x="-2106" y="-39372"/>
            <a:ext cx="9148212" cy="6894606"/>
          </a:xfrm>
          <a:prstGeom prst="rect">
            <a:avLst/>
          </a:prstGeom>
        </p:spPr>
      </p:pic>
      <p:sp>
        <p:nvSpPr>
          <p:cNvPr id="4" name="CaixaDeTexto 3">
            <a:extLst>
              <a:ext uri="{FF2B5EF4-FFF2-40B4-BE49-F238E27FC236}">
                <a16:creationId xmlns:a16="http://schemas.microsoft.com/office/drawing/2014/main" id="{B09A8829-F06B-C7C5-3DD5-32C19EC422B3}"/>
              </a:ext>
            </a:extLst>
          </p:cNvPr>
          <p:cNvSpPr txBox="1"/>
          <p:nvPr/>
        </p:nvSpPr>
        <p:spPr>
          <a:xfrm>
            <a:off x="682640" y="1409525"/>
            <a:ext cx="7483752" cy="427809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pt-BR" sz="4000" b="1">
                <a:latin typeface="Arial"/>
                <a:cs typeface="Segoe UI"/>
              </a:rPr>
              <a:t>Professor Instrutor</a:t>
            </a:r>
            <a:r>
              <a:rPr lang="en-US" sz="4000">
                <a:latin typeface="Arial"/>
                <a:cs typeface="Segoe UI"/>
              </a:rPr>
              <a:t>​</a:t>
            </a:r>
          </a:p>
          <a:p>
            <a:pPr algn="ctr"/>
            <a:r>
              <a:rPr lang="pt-BR" sz="4000" b="1">
                <a:solidFill>
                  <a:srgbClr val="141414"/>
                </a:solidFill>
                <a:latin typeface="Arial"/>
                <a:cs typeface="Segoe UI"/>
              </a:rPr>
              <a:t>Lucymara Correia</a:t>
            </a:r>
            <a:r>
              <a:rPr lang="en-US" sz="4000">
                <a:solidFill>
                  <a:srgbClr val="141414"/>
                </a:solidFill>
                <a:latin typeface="Arial"/>
                <a:cs typeface="Segoe UI"/>
              </a:rPr>
              <a:t>​</a:t>
            </a:r>
            <a:br>
              <a:rPr lang="en-US" sz="4000">
                <a:solidFill>
                  <a:srgbClr val="141414"/>
                </a:solidFill>
                <a:latin typeface="Arial"/>
                <a:cs typeface="Segoe UI"/>
              </a:rPr>
            </a:br>
            <a:r>
              <a:rPr lang="pt-BR" sz="4000" b="1">
                <a:solidFill>
                  <a:srgbClr val="141414"/>
                </a:solidFill>
                <a:latin typeface="Arial"/>
                <a:cs typeface="Segoe UI"/>
              </a:rPr>
              <a:t>Pedagoga</a:t>
            </a:r>
            <a:r>
              <a:rPr lang="en-US" sz="4000">
                <a:solidFill>
                  <a:srgbClr val="141414"/>
                </a:solidFill>
                <a:latin typeface="Arial"/>
                <a:cs typeface="Segoe UI"/>
              </a:rPr>
              <a:t>​</a:t>
            </a:r>
          </a:p>
          <a:p>
            <a:pPr algn="ctr"/>
            <a:r>
              <a:rPr lang="pt-BR" sz="4000" b="1">
                <a:solidFill>
                  <a:srgbClr val="141414"/>
                </a:solidFill>
                <a:latin typeface="Arial"/>
                <a:cs typeface="Segoe UI"/>
              </a:rPr>
              <a:t>Cerimonialista</a:t>
            </a:r>
            <a:r>
              <a:rPr lang="en-US" sz="4000">
                <a:solidFill>
                  <a:srgbClr val="141414"/>
                </a:solidFill>
                <a:latin typeface="Arial"/>
                <a:cs typeface="Segoe UI"/>
              </a:rPr>
              <a:t>​</a:t>
            </a:r>
          </a:p>
          <a:p>
            <a:pPr algn="ctr"/>
            <a:r>
              <a:rPr lang="pt-BR" sz="4000" b="1">
                <a:solidFill>
                  <a:srgbClr val="141414"/>
                </a:solidFill>
                <a:latin typeface="Arial"/>
                <a:cs typeface="Segoe UI"/>
              </a:rPr>
              <a:t>Membro 39 da ABPC – </a:t>
            </a:r>
            <a:r>
              <a:rPr lang="pt-BR" sz="3200" b="1">
                <a:solidFill>
                  <a:srgbClr val="141414"/>
                </a:solidFill>
                <a:latin typeface="Arial"/>
                <a:cs typeface="Segoe UI"/>
              </a:rPr>
              <a:t>Assoc. Brasileira de Profissionais de Cerimonial</a:t>
            </a:r>
            <a:r>
              <a:rPr lang="pt-BR" sz="3200">
                <a:solidFill>
                  <a:srgbClr val="141414"/>
                </a:solidFill>
                <a:latin typeface="Arial"/>
                <a:cs typeface="Segoe UI"/>
              </a:rPr>
              <a:t>​</a:t>
            </a:r>
          </a:p>
        </p:txBody>
      </p:sp>
    </p:spTree>
  </p:cSld>
  <p:clrMapOvr>
    <a:masterClrMapping/>
  </p:clrMapOvr>
  <p:transition spd="med" advClick="0">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ítulo 1">
            <a:extLst>
              <a:ext uri="{FF2B5EF4-FFF2-40B4-BE49-F238E27FC236}">
                <a16:creationId xmlns:a16="http://schemas.microsoft.com/office/drawing/2014/main" id="{6EADCA71-A432-5190-1112-43A71AE74484}"/>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3317148B-D675-F54B-0DB8-ADF0926B6740}"/>
              </a:ext>
            </a:extLst>
          </p:cNvPr>
          <p:cNvPicPr>
            <a:picLocks noGrp="1" noChangeAspect="1"/>
          </p:cNvPicPr>
          <p:nvPr>
            <p:ph idx="1"/>
          </p:nvPr>
        </p:nvPicPr>
        <p:blipFill>
          <a:blip r:embed="rId2"/>
          <a:stretch>
            <a:fillRect/>
          </a:stretch>
        </p:blipFill>
        <p:spPr bwMode="auto">
          <a:xfrm>
            <a:off x="6482" y="1293"/>
            <a:ext cx="9143951" cy="685070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39836977-3B5C-1689-FAF2-8F9E0558F835}"/>
              </a:ext>
            </a:extLst>
          </p:cNvPr>
          <p:cNvSpPr txBox="1"/>
          <p:nvPr/>
        </p:nvSpPr>
        <p:spPr>
          <a:xfrm>
            <a:off x="226577" y="1248197"/>
            <a:ext cx="8458199" cy="5298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lnSpc>
                <a:spcPts val="1350"/>
              </a:lnSpc>
            </a:pPr>
            <a:r>
              <a:rPr lang="pt-BR" sz="1400">
                <a:latin typeface="Arial"/>
                <a:cs typeface="Arial"/>
              </a:rPr>
              <a:t>Os documentos de arquivo podem ser classificados em diferentes categorias, de acordo com suas características. Baseando-se nelas, podemos classificá-los quanto ao: gênero, espécie, tipologia, natureza do assunto, forma e formato. </a:t>
            </a:r>
          </a:p>
          <a:p>
            <a:pPr marL="228600" indent="-228600" algn="just">
              <a:lnSpc>
                <a:spcPts val="1350"/>
              </a:lnSpc>
              <a:buFont typeface="Symbol"/>
              <a:buChar char="•"/>
            </a:pPr>
            <a:r>
              <a:rPr lang="pt-BR" sz="1400">
                <a:latin typeface="Arial"/>
                <a:cs typeface="Arial"/>
              </a:rPr>
              <a:t>Gênero: refere-se à maneira de representar o documento de acordo com o seu suporte. Assim, os documentos podem ser textuais (quando a informação está escrita), cartográficos (quando o documento representa uma área maior, como em plantas e mapas), iconográfico (quando o documento possui a informação em forma de imagem estática, como em fotografias, partituras, e cartazes), </a:t>
            </a:r>
            <a:r>
              <a:rPr lang="pt-BR" sz="1400" err="1">
                <a:latin typeface="Arial"/>
                <a:cs typeface="Arial"/>
              </a:rPr>
              <a:t>filmográficos</a:t>
            </a:r>
            <a:r>
              <a:rPr lang="pt-BR" sz="1400">
                <a:latin typeface="Arial"/>
                <a:cs typeface="Arial"/>
              </a:rPr>
              <a:t> (quando a informação está representada em forma de imagem em movimento, como em filmes), sonoros (quando a informação está registrada em forma fonográfica, como em discos, e CDs), </a:t>
            </a:r>
            <a:r>
              <a:rPr lang="pt-BR" sz="1400" err="1">
                <a:latin typeface="Arial"/>
                <a:cs typeface="Arial"/>
              </a:rPr>
              <a:t>micrográficos</a:t>
            </a:r>
            <a:r>
              <a:rPr lang="pt-BR" sz="1400">
                <a:latin typeface="Arial"/>
                <a:cs typeface="Arial"/>
              </a:rPr>
              <a:t> (quando o documento possui a informação registrada em microforma, como em microfilmes e microfichas) e informáticos ou digitais (quando o documento está gravado em meio digital e, por isso, necessita de equipamentos eletrônicos para serem lidos, como um documento em .</a:t>
            </a:r>
            <a:r>
              <a:rPr lang="pt-BR" sz="1400" err="1">
                <a:latin typeface="Arial"/>
                <a:cs typeface="Arial"/>
              </a:rPr>
              <a:t>doc</a:t>
            </a:r>
            <a:r>
              <a:rPr lang="pt-BR" sz="1400">
                <a:latin typeface="Arial"/>
                <a:cs typeface="Arial"/>
              </a:rPr>
              <a:t> ou .</a:t>
            </a:r>
            <a:r>
              <a:rPr lang="pt-BR" sz="1400" err="1">
                <a:latin typeface="Arial"/>
                <a:cs typeface="Arial"/>
              </a:rPr>
              <a:t>pdf</a:t>
            </a:r>
            <a:r>
              <a:rPr lang="pt-BR" sz="1400">
                <a:latin typeface="Arial"/>
                <a:cs typeface="Arial"/>
              </a:rPr>
              <a:t>). </a:t>
            </a:r>
          </a:p>
          <a:p>
            <a:pPr marL="228600" indent="-228600" algn="just">
              <a:lnSpc>
                <a:spcPts val="1350"/>
              </a:lnSpc>
              <a:buFont typeface="Symbol"/>
              <a:buChar char="•"/>
            </a:pPr>
            <a:r>
              <a:rPr lang="pt-BR" sz="1400">
                <a:latin typeface="Arial"/>
                <a:cs typeface="Arial"/>
              </a:rPr>
              <a:t>Espécie: espécie é a definição a partir da disposição e da natureza das informações, são exemplos: Ata, Contrato, Decreto, Ofício, Certidão… </a:t>
            </a:r>
          </a:p>
          <a:p>
            <a:pPr marL="228600" indent="-228600" algn="just">
              <a:lnSpc>
                <a:spcPts val="1350"/>
              </a:lnSpc>
              <a:buFont typeface="Symbol"/>
              <a:buChar char="•"/>
            </a:pPr>
            <a:r>
              <a:rPr lang="pt-BR" sz="1400">
                <a:latin typeface="Arial"/>
                <a:cs typeface="Arial"/>
              </a:rPr>
              <a:t>Tipologia: tipologia documental é a configuração que assume a espécie de acordo com a atividade que a gerou, por exemplo: Ata de reunião, Contrato de prestação de serviço, Certidão de nascimento… </a:t>
            </a:r>
          </a:p>
          <a:p>
            <a:pPr marL="228600" indent="-228600" algn="just">
              <a:lnSpc>
                <a:spcPts val="1350"/>
              </a:lnSpc>
              <a:buFont typeface="Symbol"/>
              <a:buChar char="•"/>
            </a:pPr>
            <a:r>
              <a:rPr lang="pt-BR" sz="1400">
                <a:latin typeface="Arial"/>
                <a:cs typeface="Arial"/>
              </a:rPr>
              <a:t>Natureza do assunto: esta classificação informa se a natureza do assunto tratado no documento prejudica a administração ou não quando divulgado. Se sua divulgação não acarreta prejuízo se diz que o documento é “ostensivo” e quando prejudica alguém ele é “sigiloso” e tem restrições de acesso. </a:t>
            </a:r>
          </a:p>
          <a:p>
            <a:pPr marL="228600" indent="-228600" algn="just">
              <a:lnSpc>
                <a:spcPts val="1350"/>
              </a:lnSpc>
              <a:buFont typeface="Symbol"/>
              <a:buChar char="•"/>
            </a:pPr>
            <a:r>
              <a:rPr lang="pt-BR" sz="1400">
                <a:latin typeface="Arial"/>
                <a:cs typeface="Arial"/>
              </a:rPr>
              <a:t>Forma: refere-se ao estágio de preparação do documento, se ele é pré-original, original ou pós-original. Simplificando: se o documento é rascunho (quando estamos o elaborando e podemos alterá-lo) ou minuta (quando para torná-lo ‘oficial’ faltam apenas os sinais de validação, como a assinatura) dizemos que ele é um pré-original e quando se configura em uma cópia idêntica ao original chamamos de porta-original. </a:t>
            </a:r>
          </a:p>
          <a:p>
            <a:pPr marL="228600" indent="-228600" algn="just">
              <a:lnSpc>
                <a:spcPts val="1350"/>
              </a:lnSpc>
              <a:buFont typeface="Symbol"/>
              <a:buChar char="•"/>
            </a:pPr>
            <a:r>
              <a:rPr lang="pt-BR" sz="1400">
                <a:latin typeface="Arial"/>
                <a:cs typeface="Arial"/>
              </a:rPr>
              <a:t>Formato: é determinado de acordo com as características físicas e técnicas de registros com que se apresenta o documento. São exemplos de formatos: livros, fichas, caderno e pergaminho. </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4C3BC-8304-7221-6D58-E031EC4229C4}"/>
            </a:ext>
          </a:extLst>
        </p:cNvPr>
        <p:cNvGrpSpPr/>
        <p:nvPr/>
      </p:nvGrpSpPr>
      <p:grpSpPr>
        <a:xfrm>
          <a:off x="0" y="0"/>
          <a:ext cx="0" cy="0"/>
          <a:chOff x="0" y="0"/>
          <a:chExt cx="0" cy="0"/>
        </a:xfrm>
      </p:grpSpPr>
      <p:pic>
        <p:nvPicPr>
          <p:cNvPr id="3" name="Imagem 2">
            <a:extLst>
              <a:ext uri="{FF2B5EF4-FFF2-40B4-BE49-F238E27FC236}">
                <a16:creationId xmlns:a16="http://schemas.microsoft.com/office/drawing/2014/main" id="{B7C7C5E1-6525-2FEA-2856-A3180621A65B}"/>
              </a:ext>
            </a:extLst>
          </p:cNvPr>
          <p:cNvPicPr>
            <a:picLocks noChangeAspect="1"/>
          </p:cNvPicPr>
          <p:nvPr/>
        </p:nvPicPr>
        <p:blipFill>
          <a:blip r:embed="rId2"/>
          <a:stretch>
            <a:fillRect/>
          </a:stretch>
        </p:blipFill>
        <p:spPr>
          <a:xfrm>
            <a:off x="0" y="5832"/>
            <a:ext cx="9144000" cy="6857999"/>
          </a:xfrm>
          <a:prstGeom prst="rect">
            <a:avLst/>
          </a:prstGeom>
        </p:spPr>
      </p:pic>
      <p:sp>
        <p:nvSpPr>
          <p:cNvPr id="4" name="CaixaDeTexto 3">
            <a:extLst>
              <a:ext uri="{FF2B5EF4-FFF2-40B4-BE49-F238E27FC236}">
                <a16:creationId xmlns:a16="http://schemas.microsoft.com/office/drawing/2014/main" id="{34CCA138-CCB1-9254-2BD3-08217F01FE40}"/>
              </a:ext>
            </a:extLst>
          </p:cNvPr>
          <p:cNvSpPr txBox="1"/>
          <p:nvPr/>
        </p:nvSpPr>
        <p:spPr>
          <a:xfrm>
            <a:off x="378542" y="1713177"/>
            <a:ext cx="8386916" cy="2599814"/>
          </a:xfrm>
          <a:prstGeom prst="rect">
            <a:avLst/>
          </a:prstGeom>
          <a:noFill/>
        </p:spPr>
        <p:txBody>
          <a:bodyPr wrap="square" lIns="91440" tIns="45720" rIns="91440" bIns="45720" anchor="t">
            <a:spAutoFit/>
          </a:bodyPr>
          <a:lstStyle/>
          <a:p>
            <a:r>
              <a:rPr lang="pt-BR" b="1" kern="100">
                <a:latin typeface="Arial"/>
                <a:ea typeface="Aptos" panose="020B0004020202020204" pitchFamily="34" charset="0"/>
                <a:cs typeface="Arial"/>
              </a:rPr>
              <a:t>Por que organizações públicas devem fazer a Gestão de Documentos</a:t>
            </a:r>
            <a:endParaRPr lang="pt-BR" kern="100">
              <a:latin typeface="Arial"/>
              <a:ea typeface="Aptos" panose="020B0004020202020204" pitchFamily="34" charset="0"/>
              <a:cs typeface="Arial"/>
            </a:endParaRPr>
          </a:p>
          <a:p>
            <a:endParaRPr lang="pt-BR" b="1" kern="100">
              <a:latin typeface="Arial"/>
              <a:ea typeface="Aptos" panose="020B0004020202020204" pitchFamily="34" charset="0"/>
              <a:cs typeface="Arial"/>
            </a:endParaRPr>
          </a:p>
          <a:p>
            <a:r>
              <a:rPr lang="pt-BR" kern="100">
                <a:latin typeface="Arial"/>
                <a:ea typeface="Aptos" panose="020B0004020202020204" pitchFamily="34" charset="0"/>
                <a:cs typeface="Arial"/>
              </a:rPr>
              <a:t>Segundo a Lei de Acesso a Informações Públicas - nº 12.527, as organizações que atuam no âmbito público como, por exemplo, prefeituras e assembleias são obrigadas a disponibilizar os seus documentos para que sejam consultados pela população. Portanto, para se enquadrar na lei, garantir a idoneidade e organização das suas informações, elas devem optar pela gestão de documentos.</a:t>
            </a:r>
          </a:p>
          <a:p>
            <a:pPr marL="441960">
              <a:lnSpc>
                <a:spcPct val="114999"/>
              </a:lnSpc>
              <a:spcAft>
                <a:spcPts val="800"/>
              </a:spcAft>
            </a:pPr>
            <a:endParaRPr lang="pt-BR" sz="1800" kern="100">
              <a:effectLst/>
              <a:latin typeface="Arial"/>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354079747"/>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FD220-AC6E-5A4D-D1AF-81C548BA885F}"/>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5D7BEC57-D9D9-DDE4-F85E-8B14C120AFDE}"/>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BAA286BA-E397-33F9-0466-FBC0EE7B832D}"/>
              </a:ext>
            </a:extLst>
          </p:cNvPr>
          <p:cNvPicPr>
            <a:picLocks noGrp="1" noChangeAspect="1"/>
          </p:cNvPicPr>
          <p:nvPr>
            <p:ph idx="1"/>
          </p:nvPr>
        </p:nvPicPr>
        <p:blipFill>
          <a:blip r:embed="rId2"/>
          <a:stretch>
            <a:fillRect/>
          </a:stretch>
        </p:blipFill>
        <p:spPr bwMode="auto">
          <a:xfrm>
            <a:off x="1125" y="4566"/>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C251DC45-3C1F-31AF-8E6B-73071A87BCC7}"/>
              </a:ext>
            </a:extLst>
          </p:cNvPr>
          <p:cNvSpPr txBox="1"/>
          <p:nvPr/>
        </p:nvSpPr>
        <p:spPr>
          <a:xfrm>
            <a:off x="226577" y="1207737"/>
            <a:ext cx="8700960" cy="50167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1400">
                <a:latin typeface="Arial"/>
                <a:cs typeface="Arial"/>
              </a:rPr>
              <a:t>A Teoria das três idades trata do ciclo de vida dos documentos arquivísticos. Cabe destacar que a fase do documento está relacionada a sua frequência de uso, bem como, o valor administrativo ou histórico presentes ou não nos documentos.  </a:t>
            </a:r>
          </a:p>
          <a:p>
            <a:r>
              <a:rPr lang="pt-BR" sz="1400">
                <a:latin typeface="Arial"/>
                <a:cs typeface="Arial"/>
              </a:rPr>
              <a:t>pela Teoria das Três Idades os arquivos são considerados correntes, intermediários ou permanentes, de acordo com a frequência de uso por suas entidades produtoras e identificação de seus valores administrativo ou histórico</a:t>
            </a:r>
          </a:p>
          <a:p>
            <a:r>
              <a:rPr lang="pt-BR" sz="1400">
                <a:latin typeface="Arial"/>
                <a:cs typeface="Arial"/>
              </a:rPr>
              <a:t>A seguir, vamos apresentar as características de cada fase dos arquivos.  </a:t>
            </a:r>
          </a:p>
          <a:p>
            <a:r>
              <a:rPr lang="pt-BR" sz="1400">
                <a:latin typeface="Arial"/>
                <a:cs typeface="Arial"/>
              </a:rPr>
              <a:t>1. Arquivo corrente ou de primeira idade – Conjunto de documentos, em tramitação ou não, que, pelo seu valor primário, é objeto de consultas frequentes pela entidade que o produziu, a quem compete a sua administração. Portanto, o critério que define tal fase do documento é relacionado à frequência de sua utilização ou consulta. Estes tipos de documentos estão geralmente localizados próximos aos seus setores.  São conhecidos pela terminologia arquivística como arquivos ativos. Vale ressaltar que tais documentos possuem valor administrativo para a empresa, valor este chamado de primário. </a:t>
            </a:r>
          </a:p>
          <a:p>
            <a:r>
              <a:rPr lang="pt-BR" sz="1400">
                <a:latin typeface="Arial"/>
                <a:cs typeface="Arial"/>
              </a:rPr>
              <a:t>2. Arquivo intermediário ou de segunda idade - Conjunto de documentos originários de arquivos correntes, que aguarda destinação (recolhimento ao arquivo permanente ou eliminação). Eles poderão ser consultados e utilizados de modo esporádico por seus produtores, pois já cumpriram os seus principais objetivos na idade corrente junto à administração.  </a:t>
            </a:r>
          </a:p>
          <a:p>
            <a:r>
              <a:rPr lang="pt-BR" sz="1400">
                <a:latin typeface="Arial"/>
                <a:cs typeface="Arial"/>
              </a:rPr>
              <a:t>Eles não são mais necessários nos setores e, portanto, devem ser transferidos para um arquivo geral. Apesar de serem transferidos para o arquivo geral, eles ainda pertencem aos setores produtores. Em outras palavras, o arquivo intermediário é aquele constituído de documentos que deixaram de ser frequentemente consultados. Juntamente com o arquivo corrente, o arquivo intermediário é possuidor de valor primário, ou seja, administrativo. Esse valor administrativo é menor que na fase corrente. </a:t>
            </a:r>
            <a:endParaRPr lang="pt-BR" sz="1400"/>
          </a:p>
          <a:p>
            <a:endParaRPr lang="pt-BR" sz="1200">
              <a:latin typeface="Arial"/>
              <a:cs typeface="Arial"/>
            </a:endParaRPr>
          </a:p>
        </p:txBody>
      </p:sp>
    </p:spTree>
    <p:extLst>
      <p:ext uri="{BB962C8B-B14F-4D97-AF65-F5344CB8AC3E}">
        <p14:creationId xmlns:p14="http://schemas.microsoft.com/office/powerpoint/2010/main" val="3598265096"/>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C152F-783B-CB90-01F2-289FA4021F07}"/>
            </a:ext>
          </a:extLst>
        </p:cNvPr>
        <p:cNvGrpSpPr/>
        <p:nvPr/>
      </p:nvGrpSpPr>
      <p:grpSpPr>
        <a:xfrm>
          <a:off x="0" y="0"/>
          <a:ext cx="0" cy="0"/>
          <a:chOff x="0" y="0"/>
          <a:chExt cx="0" cy="0"/>
        </a:xfrm>
      </p:grpSpPr>
      <p:sp>
        <p:nvSpPr>
          <p:cNvPr id="18434" name="Título 1">
            <a:extLst>
              <a:ext uri="{FF2B5EF4-FFF2-40B4-BE49-F238E27FC236}">
                <a16:creationId xmlns:a16="http://schemas.microsoft.com/office/drawing/2014/main" id="{511B049E-BAFE-CA44-7162-49A9B0D50D71}"/>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05B59C9B-771C-3F58-377C-A5559FE71928}"/>
              </a:ext>
            </a:extLst>
          </p:cNvPr>
          <p:cNvPicPr>
            <a:picLocks noGrp="1" noChangeAspect="1"/>
          </p:cNvPicPr>
          <p:nvPr>
            <p:ph idx="1"/>
          </p:nvPr>
        </p:nvPicPr>
        <p:blipFill>
          <a:blip r:embed="rId2"/>
          <a:stretch>
            <a:fillRect/>
          </a:stretch>
        </p:blipFill>
        <p:spPr bwMode="auto">
          <a:xfrm>
            <a:off x="6482" y="1293"/>
            <a:ext cx="9143951" cy="685070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42E5E620-546E-86E0-127A-357F8E3CF39D}"/>
              </a:ext>
            </a:extLst>
          </p:cNvPr>
          <p:cNvSpPr txBox="1"/>
          <p:nvPr/>
        </p:nvSpPr>
        <p:spPr>
          <a:xfrm>
            <a:off x="256923" y="1420153"/>
            <a:ext cx="8721189" cy="20690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ts val="1350"/>
              </a:lnSpc>
            </a:pPr>
            <a:r>
              <a:rPr lang="pt-BR" sz="1600">
                <a:latin typeface="Arial"/>
                <a:cs typeface="Arial"/>
              </a:rPr>
              <a:t>. Arquivo permanente ou de terceira idade </a:t>
            </a:r>
            <a:endParaRPr lang="pt-BR"/>
          </a:p>
          <a:p>
            <a:pPr>
              <a:lnSpc>
                <a:spcPts val="1350"/>
              </a:lnSpc>
            </a:pPr>
            <a:endParaRPr lang="pt-BR" sz="1600">
              <a:latin typeface="Arial"/>
              <a:cs typeface="Arial"/>
            </a:endParaRPr>
          </a:p>
          <a:p>
            <a:pPr>
              <a:lnSpc>
                <a:spcPts val="1350"/>
              </a:lnSpc>
            </a:pPr>
            <a:r>
              <a:rPr lang="pt-BR" sz="1600">
                <a:latin typeface="Arial"/>
                <a:cs typeface="Arial"/>
              </a:rPr>
              <a:t>- Conjunto de documentos preservados em caráter definitivo em função de seu valor. Os documentos relacionados à origem e aos objetivos da instituição possuem valor secundário e, na terceira fase do ciclo vital, são de guarda permanente. Diferentemente dos arquivos correntes e intermediários, os arquivos permanentes não podem ser eliminados. Devem ser preservados por apresentarem um valor histórico-cultural (secundário). Vale registrar que os arquivos permanentes são abertos ao público para pesquisa.  </a:t>
            </a:r>
            <a:endParaRPr lang="pt-BR"/>
          </a:p>
          <a:p>
            <a:pPr>
              <a:lnSpc>
                <a:spcPts val="1350"/>
              </a:lnSpc>
            </a:pPr>
            <a:r>
              <a:rPr lang="pt-BR" sz="1600">
                <a:latin typeface="Arial"/>
                <a:cs typeface="Arial"/>
              </a:rPr>
              <a:t> Nesta fase do ciclo vital, ele passa a interessar mais aos pesquisadores (fins científicos, sociais e culturais) do que aos produtores. Os arquivos dessa natureza situam-se em lugares acessíveis e dotados de salas de pesquisas para atender ao público.  </a:t>
            </a:r>
          </a:p>
        </p:txBody>
      </p:sp>
    </p:spTree>
    <p:extLst>
      <p:ext uri="{BB962C8B-B14F-4D97-AF65-F5344CB8AC3E}">
        <p14:creationId xmlns:p14="http://schemas.microsoft.com/office/powerpoint/2010/main" val="1034461150"/>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8BCF7-EBE4-67C3-CE51-57A7B6C6DF85}"/>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25EC094C-EA59-4CCA-5C4A-289AF04ECF13}"/>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378FD729-F807-CD63-69D2-41770C452096}"/>
              </a:ext>
            </a:extLst>
          </p:cNvPr>
          <p:cNvPicPr>
            <a:picLocks noGrp="1" noChangeAspect="1"/>
          </p:cNvPicPr>
          <p:nvPr>
            <p:ph idx="1"/>
          </p:nvPr>
        </p:nvPicPr>
        <p:blipFill>
          <a:blip r:embed="rId2"/>
          <a:stretch>
            <a:fillRect/>
          </a:stretch>
        </p:blipFill>
        <p:spPr bwMode="auto">
          <a:xfrm>
            <a:off x="1125" y="4566"/>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aixaDeTexto 2">
            <a:extLst>
              <a:ext uri="{FF2B5EF4-FFF2-40B4-BE49-F238E27FC236}">
                <a16:creationId xmlns:a16="http://schemas.microsoft.com/office/drawing/2014/main" id="{F27D5F2A-40AC-8D2D-BAD6-FA4CBB9CF7ED}"/>
              </a:ext>
            </a:extLst>
          </p:cNvPr>
          <p:cNvSpPr txBox="1"/>
          <p:nvPr/>
        </p:nvSpPr>
        <p:spPr>
          <a:xfrm>
            <a:off x="459224" y="1076241"/>
            <a:ext cx="8083941" cy="54784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pt-BR" sz="1600">
                <a:latin typeface="Arial"/>
                <a:cs typeface="Arial"/>
              </a:rPr>
              <a:t>Os métodos de classificação, normalmente usados em sistemas de pastas suspensas ou dentro de pastas (tipo A-Z, com fichário etc.) e caixas, principalmente quando há vários documentos ou papéis, são:</a:t>
            </a:r>
            <a:r>
              <a:rPr lang="pt-BR" sz="1600">
                <a:latin typeface="WordVisiCarriageReturn_MSFontService"/>
                <a:cs typeface="Arial"/>
              </a:rPr>
              <a:t> </a:t>
            </a:r>
            <a:br>
              <a:rPr lang="pt-BR" sz="1600">
                <a:latin typeface="WordVisiCarriageReturn_MSFontService"/>
              </a:rPr>
            </a:br>
            <a:r>
              <a:rPr lang="pt-BR" sz="1600">
                <a:latin typeface="WordVisiCarriageReturn_MSFontService"/>
                <a:cs typeface="Arial"/>
              </a:rPr>
              <a:t> </a:t>
            </a:r>
            <a:br>
              <a:rPr lang="pt-BR" sz="1600">
                <a:latin typeface="WordVisiCarriageReturn_MSFontService"/>
              </a:rPr>
            </a:br>
            <a:r>
              <a:rPr lang="pt-BR" sz="1600" b="1">
                <a:latin typeface="Arial"/>
                <a:cs typeface="Arial"/>
              </a:rPr>
              <a:t>Método alfabético:</a:t>
            </a:r>
            <a:r>
              <a:rPr lang="pt-BR" sz="1600">
                <a:latin typeface="Arial"/>
                <a:cs typeface="Arial"/>
              </a:rPr>
              <a:t> normalmente </a:t>
            </a:r>
            <a:r>
              <a:rPr lang="pt-BR" sz="1600" err="1">
                <a:latin typeface="Arial"/>
                <a:cs typeface="Arial"/>
              </a:rPr>
              <a:t>usado</a:t>
            </a:r>
            <a:r>
              <a:rPr lang="pt-BR" sz="1600">
                <a:latin typeface="Arial"/>
                <a:cs typeface="Arial"/>
              </a:rPr>
              <a:t> em ordem crescente (de A até Z), é útil pela facilidade de organização de localização de documentos.</a:t>
            </a:r>
            <a:r>
              <a:rPr lang="pt-BR" sz="1600">
                <a:latin typeface="WordVisiCarriageReturn_MSFontService"/>
                <a:cs typeface="Arial"/>
              </a:rPr>
              <a:t> </a:t>
            </a:r>
            <a:br>
              <a:rPr lang="pt-BR" sz="1600">
                <a:latin typeface="WordVisiCarriageReturn_MSFontService"/>
              </a:rPr>
            </a:br>
            <a:r>
              <a:rPr lang="pt-BR" sz="1600">
                <a:latin typeface="WordVisiCarriageReturn_MSFontService"/>
                <a:cs typeface="Arial"/>
              </a:rPr>
              <a:t> </a:t>
            </a:r>
            <a:br>
              <a:rPr lang="pt-BR" sz="1600">
                <a:latin typeface="WordVisiCarriageReturn_MSFontService"/>
              </a:rPr>
            </a:br>
            <a:r>
              <a:rPr lang="pt-BR" sz="1600" b="1">
                <a:latin typeface="Arial"/>
                <a:cs typeface="Arial"/>
              </a:rPr>
              <a:t>Arquivamento por assunto:</a:t>
            </a:r>
            <a:r>
              <a:rPr lang="pt-BR" sz="1600">
                <a:latin typeface="Arial"/>
                <a:cs typeface="Arial"/>
              </a:rPr>
              <a:t> ainda utiliza-se a ordem alfabética, contudo sem colocar nomes de pessoas ou de documentos, mas sim assuntos referentes a essas pessoas e documentos.</a:t>
            </a:r>
            <a:r>
              <a:rPr lang="pt-BR" sz="1600">
                <a:latin typeface="WordVisiCarriageReturn_MSFontService"/>
                <a:cs typeface="Arial"/>
              </a:rPr>
              <a:t> </a:t>
            </a:r>
            <a:br>
              <a:rPr lang="pt-BR" sz="1600">
                <a:latin typeface="WordVisiCarriageReturn_MSFontService"/>
              </a:rPr>
            </a:br>
            <a:r>
              <a:rPr lang="pt-BR" sz="1600">
                <a:latin typeface="WordVisiCarriageReturn_MSFontService"/>
                <a:cs typeface="Arial"/>
              </a:rPr>
              <a:t> </a:t>
            </a:r>
            <a:br>
              <a:rPr lang="pt-BR" sz="1600">
                <a:latin typeface="WordVisiCarriageReturn_MSFontService"/>
              </a:rPr>
            </a:br>
            <a:r>
              <a:rPr lang="pt-BR" sz="1600" b="1">
                <a:latin typeface="Arial"/>
                <a:cs typeface="Arial"/>
              </a:rPr>
              <a:t>Método numérico: </a:t>
            </a:r>
            <a:r>
              <a:rPr lang="pt-BR" sz="1600">
                <a:latin typeface="Arial"/>
                <a:cs typeface="Arial"/>
              </a:rPr>
              <a:t>ao invés de usar letras, como no método anterior, usam-se números, geralmente em ordem crescente também. É mais útil em documentos como relatórios paginados e outros documentos em que há numeração de código ou páginas.</a:t>
            </a:r>
            <a:r>
              <a:rPr lang="pt-BR" sz="1600">
                <a:latin typeface="WordVisiCarriageReturn_MSFontService"/>
                <a:cs typeface="Arial"/>
              </a:rPr>
              <a:t> </a:t>
            </a:r>
            <a:br>
              <a:rPr lang="pt-BR" sz="1600">
                <a:latin typeface="WordVisiCarriageReturn_MSFontService"/>
              </a:rPr>
            </a:br>
            <a:r>
              <a:rPr lang="pt-BR" sz="1600">
                <a:latin typeface="WordVisiCarriageReturn_MSFontService"/>
                <a:cs typeface="Arial"/>
              </a:rPr>
              <a:t> </a:t>
            </a:r>
            <a:br>
              <a:rPr lang="pt-BR" sz="1600">
                <a:latin typeface="WordVisiCarriageReturn_MSFontService"/>
              </a:rPr>
            </a:br>
            <a:r>
              <a:rPr lang="pt-BR" sz="1600" b="1">
                <a:latin typeface="Arial"/>
                <a:cs typeface="Arial"/>
              </a:rPr>
              <a:t>Método eletrônico: </a:t>
            </a:r>
            <a:r>
              <a:rPr lang="pt-BR" sz="1600">
                <a:latin typeface="Arial"/>
                <a:cs typeface="Arial"/>
              </a:rPr>
              <a:t>programas ou sistemas informatizados geralmente não usam papéis, e podem usar as formas de classificação acima comentadas. Porém, é sempre importante o sistema conter campos de busca de dados e opção de cópia de segurança (backup) ou de impressão, a fim de impedir a perda de dados ou arquivos. </a:t>
            </a:r>
          </a:p>
          <a:p>
            <a:endParaRPr lang="pt-BR" sz="1200">
              <a:latin typeface="Arial"/>
            </a:endParaRPr>
          </a:p>
          <a:p>
            <a:r>
              <a:rPr lang="pt-BR">
                <a:latin typeface="Calibri"/>
                <a:ea typeface="Calibri"/>
                <a:cs typeface="Calibri"/>
              </a:rPr>
              <a:t>Pagina 40</a:t>
            </a:r>
            <a:endParaRPr lang="pt-BR"/>
          </a:p>
        </p:txBody>
      </p:sp>
    </p:spTree>
    <p:extLst>
      <p:ext uri="{BB962C8B-B14F-4D97-AF65-F5344CB8AC3E}">
        <p14:creationId xmlns:p14="http://schemas.microsoft.com/office/powerpoint/2010/main" val="2489686774"/>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1E586-205A-D00D-9115-386DE85943BE}"/>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14CBD610-EA28-5019-7BF2-1DD6FFE1777A}"/>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048F8E7A-A0BF-E7D4-2E36-C7795E4036CB}"/>
              </a:ext>
            </a:extLst>
          </p:cNvPr>
          <p:cNvPicPr>
            <a:picLocks noGrp="1" noChangeAspect="1"/>
          </p:cNvPicPr>
          <p:nvPr>
            <p:ph idx="1"/>
          </p:nvPr>
        </p:nvPicPr>
        <p:blipFill>
          <a:blip r:embed="rId2"/>
          <a:stretch>
            <a:fillRect/>
          </a:stretch>
        </p:blipFill>
        <p:spPr bwMode="auto">
          <a:xfrm>
            <a:off x="1125" y="4566"/>
            <a:ext cx="9141750" cy="684356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CaixaDeTexto 3">
            <a:extLst>
              <a:ext uri="{FF2B5EF4-FFF2-40B4-BE49-F238E27FC236}">
                <a16:creationId xmlns:a16="http://schemas.microsoft.com/office/drawing/2014/main" id="{CA5311F0-0909-9E14-95CD-01C20F7D9982}"/>
              </a:ext>
            </a:extLst>
          </p:cNvPr>
          <p:cNvSpPr txBox="1"/>
          <p:nvPr/>
        </p:nvSpPr>
        <p:spPr>
          <a:xfrm>
            <a:off x="368188" y="2037170"/>
            <a:ext cx="8316589"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highlight>
                  <a:srgbClr val="FFEFE6"/>
                </a:highlight>
                <a:latin typeface="Roboto"/>
                <a:ea typeface="Roboto"/>
                <a:cs typeface="Roboto"/>
              </a:rPr>
              <a:t>A </a:t>
            </a:r>
            <a:r>
              <a:rPr lang="en-US" b="1">
                <a:highlight>
                  <a:srgbClr val="FFEFE6"/>
                </a:highlight>
                <a:latin typeface="Roboto"/>
                <a:ea typeface="Roboto"/>
                <a:cs typeface="Roboto"/>
              </a:rPr>
              <a:t>Tabela de Temporalidade Documental</a:t>
            </a:r>
            <a:r>
              <a:rPr lang="en-US">
                <a:highlight>
                  <a:srgbClr val="FFEFE6"/>
                </a:highlight>
                <a:latin typeface="Roboto"/>
                <a:ea typeface="Roboto"/>
                <a:cs typeface="Roboto"/>
              </a:rPr>
              <a:t> determina os prazos de manutenção dos documentos no arquivo corrente operacional, o tempo que eles devem ser transferidos ao arquivo intermediário (estoque) e o período em que devem ser mantidos neste arquivo intermediário antes de serem descartados. </a:t>
            </a:r>
            <a:r>
              <a:rPr lang="en-US">
                <a:latin typeface="Roboto"/>
                <a:ea typeface="Roboto"/>
                <a:cs typeface="Roboto"/>
              </a:rPr>
              <a:t>Ela é composta por critérios como o tipo de documento, ciclo de vida, frequência de uso, prazo de guarda e destinação final.</a:t>
            </a:r>
            <a:endParaRPr lang="en-US"/>
          </a:p>
        </p:txBody>
      </p:sp>
    </p:spTree>
    <p:extLst>
      <p:ext uri="{BB962C8B-B14F-4D97-AF65-F5344CB8AC3E}">
        <p14:creationId xmlns:p14="http://schemas.microsoft.com/office/powerpoint/2010/main" val="3623035277"/>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CA1F2E-CD4F-562E-E1CB-EF458AE32106}"/>
            </a:ext>
          </a:extLst>
        </p:cNvPr>
        <p:cNvGrpSpPr/>
        <p:nvPr/>
      </p:nvGrpSpPr>
      <p:grpSpPr>
        <a:xfrm>
          <a:off x="0" y="0"/>
          <a:ext cx="0" cy="0"/>
          <a:chOff x="0" y="0"/>
          <a:chExt cx="0" cy="0"/>
        </a:xfrm>
      </p:grpSpPr>
      <p:sp>
        <p:nvSpPr>
          <p:cNvPr id="15362" name="Título 1">
            <a:extLst>
              <a:ext uri="{FF2B5EF4-FFF2-40B4-BE49-F238E27FC236}">
                <a16:creationId xmlns:a16="http://schemas.microsoft.com/office/drawing/2014/main" id="{D2D342DD-56BF-4A41-8577-4FDFB31FFC57}"/>
              </a:ext>
            </a:extLst>
          </p:cNvPr>
          <p:cNvSpPr>
            <a:spLocks noGrp="1"/>
          </p:cNvSpPr>
          <p:nvPr>
            <p:ph type="title"/>
          </p:nvPr>
        </p:nvSpPr>
        <p:spPr/>
        <p:txBody>
          <a:bodyPr/>
          <a:lstStyle/>
          <a:p>
            <a:endParaRPr lang="pt-BR" altLang="pt-BR"/>
          </a:p>
        </p:txBody>
      </p:sp>
      <p:pic>
        <p:nvPicPr>
          <p:cNvPr id="2" name="Imagem 2">
            <a:extLst>
              <a:ext uri="{FF2B5EF4-FFF2-40B4-BE49-F238E27FC236}">
                <a16:creationId xmlns:a16="http://schemas.microsoft.com/office/drawing/2014/main" id="{CE979D35-402F-1276-9D68-928BA547F2B3}"/>
              </a:ext>
            </a:extLst>
          </p:cNvPr>
          <p:cNvPicPr>
            <a:picLocks noGrp="1" noChangeAspect="1"/>
          </p:cNvPicPr>
          <p:nvPr>
            <p:ph idx="1"/>
          </p:nvPr>
        </p:nvPicPr>
        <p:blipFill>
          <a:blip r:embed="rId2"/>
          <a:stretch>
            <a:fillRect/>
          </a:stretch>
        </p:blipFill>
        <p:spPr bwMode="auto">
          <a:xfrm>
            <a:off x="1125" y="4567"/>
            <a:ext cx="9383538" cy="710733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 name="Tabela 3">
            <a:extLst>
              <a:ext uri="{FF2B5EF4-FFF2-40B4-BE49-F238E27FC236}">
                <a16:creationId xmlns:a16="http://schemas.microsoft.com/office/drawing/2014/main" id="{A1195DF4-20BC-BE43-12AE-27A114BBDBB6}"/>
              </a:ext>
            </a:extLst>
          </p:cNvPr>
          <p:cNvGraphicFramePr>
            <a:graphicFrameLocks noGrp="1"/>
          </p:cNvGraphicFramePr>
          <p:nvPr/>
        </p:nvGraphicFramePr>
        <p:xfrm>
          <a:off x="3752016" y="-6020790"/>
          <a:ext cx="6238875" cy="26089640"/>
        </p:xfrm>
        <a:graphic>
          <a:graphicData uri="http://schemas.openxmlformats.org/drawingml/2006/table">
            <a:tbl>
              <a:tblPr bandRow="1">
                <a:tableStyleId>{5C22544A-7EE6-4342-B048-85BDC9FD1C3A}</a:tableStyleId>
              </a:tblPr>
              <a:tblGrid>
                <a:gridCol w="1724025">
                  <a:extLst>
                    <a:ext uri="{9D8B030D-6E8A-4147-A177-3AD203B41FA5}">
                      <a16:colId xmlns:a16="http://schemas.microsoft.com/office/drawing/2014/main" val="3641579984"/>
                    </a:ext>
                  </a:extLst>
                </a:gridCol>
                <a:gridCol w="1685925">
                  <a:extLst>
                    <a:ext uri="{9D8B030D-6E8A-4147-A177-3AD203B41FA5}">
                      <a16:colId xmlns:a16="http://schemas.microsoft.com/office/drawing/2014/main" val="64370276"/>
                    </a:ext>
                  </a:extLst>
                </a:gridCol>
                <a:gridCol w="1524000">
                  <a:extLst>
                    <a:ext uri="{9D8B030D-6E8A-4147-A177-3AD203B41FA5}">
                      <a16:colId xmlns:a16="http://schemas.microsoft.com/office/drawing/2014/main" val="1024992593"/>
                    </a:ext>
                  </a:extLst>
                </a:gridCol>
                <a:gridCol w="1304925">
                  <a:extLst>
                    <a:ext uri="{9D8B030D-6E8A-4147-A177-3AD203B41FA5}">
                      <a16:colId xmlns:a16="http://schemas.microsoft.com/office/drawing/2014/main" val="153527761"/>
                    </a:ext>
                  </a:extLst>
                </a:gridCol>
              </a:tblGrid>
              <a:tr h="180975">
                <a:tc gridSpan="4">
                  <a:txBody>
                    <a:bodyPr/>
                    <a:lstStyle/>
                    <a:p>
                      <a:pPr algn="ctr" fontAlgn="base">
                        <a:lnSpc>
                          <a:spcPts val="1350"/>
                        </a:lnSpc>
                        <a:buNone/>
                      </a:pPr>
                      <a:r>
                        <a:rPr lang="pt-BR" sz="900">
                          <a:effectLst/>
                          <a:latin typeface="Arial" panose="020B0604020202020204" pitchFamily="34" charset="0"/>
                        </a:rPr>
                        <a:t>TABELA DE TEMPORALIDADE DE GUARDA DOS PROCESSOS E DOCUMENTOS NO ARQUIVO GERAL DO TCEMG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996264278"/>
                  </a:ext>
                </a:extLst>
              </a:tr>
              <a:tr h="304800">
                <a:tc>
                  <a:txBody>
                    <a:bodyPr/>
                    <a:lstStyle/>
                    <a:p>
                      <a:pPr algn="ctr" fontAlgn="base">
                        <a:lnSpc>
                          <a:spcPts val="1350"/>
                        </a:lnSpc>
                        <a:buNone/>
                      </a:pPr>
                      <a:r>
                        <a:rPr lang="pt-BR" sz="900">
                          <a:effectLst/>
                          <a:latin typeface="Arial" panose="020B0604020202020204" pitchFamily="34" charset="0"/>
                        </a:rPr>
                        <a:t>CÓDIGO SEGUNDO CLASSIFICAÇÃO DO DECRETO ESTADUAL 40.187/98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ASSUNTO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PRAZO DE GUARDA </a:t>
                      </a:r>
                      <a:endParaRPr lang="pt-BR">
                        <a:effectLst/>
                      </a:endParaRPr>
                    </a:p>
                    <a:p>
                      <a:pPr algn="ctr" fontAlgn="base">
                        <a:lnSpc>
                          <a:spcPts val="1350"/>
                        </a:lnSpc>
                        <a:buNone/>
                      </a:pPr>
                      <a:r>
                        <a:rPr lang="pt-BR" sz="900">
                          <a:effectLst/>
                          <a:latin typeface="Arial" panose="020B0604020202020204" pitchFamily="34" charset="0"/>
                        </a:rPr>
                        <a:t>(anos)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DESTINAÇÃO </a:t>
                      </a:r>
                      <a:endParaRPr lang="pt-BR">
                        <a:effectLst/>
                      </a:endParaRPr>
                    </a:p>
                    <a:p>
                      <a:pPr algn="ctr" fontAlgn="base">
                        <a:lnSpc>
                          <a:spcPts val="1350"/>
                        </a:lnSpc>
                        <a:buNone/>
                      </a:pPr>
                      <a:r>
                        <a:rPr lang="pt-BR" sz="900">
                          <a:effectLst/>
                          <a:latin typeface="Arial" panose="020B0604020202020204" pitchFamily="34" charset="0"/>
                        </a:rPr>
                        <a:t>FINAL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499077449"/>
                  </a:ext>
                </a:extLst>
              </a:tr>
              <a:tr h="180975">
                <a:tc gridSpan="4">
                  <a:txBody>
                    <a:bodyPr/>
                    <a:lstStyle/>
                    <a:p>
                      <a:pPr algn="ctr" fontAlgn="base">
                        <a:lnSpc>
                          <a:spcPts val="1350"/>
                        </a:lnSpc>
                        <a:buNone/>
                      </a:pPr>
                      <a:r>
                        <a:rPr lang="pt-BR" sz="900">
                          <a:effectLst/>
                          <a:latin typeface="Arial" panose="020B0604020202020204" pitchFamily="34" charset="0"/>
                        </a:rPr>
                        <a:t>1.DOCUMENTAÇÃO GERAL E PROCESSOS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349761210"/>
                  </a:ext>
                </a:extLst>
              </a:tr>
              <a:tr h="428625">
                <a:tc>
                  <a:txBody>
                    <a:bodyPr/>
                    <a:lstStyle/>
                    <a:p>
                      <a:pPr algn="ctr" fontAlgn="base">
                        <a:lnSpc>
                          <a:spcPts val="1350"/>
                        </a:lnSpc>
                        <a:buNone/>
                      </a:pPr>
                      <a:r>
                        <a:rPr lang="pt-BR" sz="900">
                          <a:effectLst/>
                          <a:latin typeface="Arial" panose="020B0604020202020204" pitchFamily="34" charset="0"/>
                        </a:rPr>
                        <a:t>57 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Balancetes mensais de receitas e despesas, sem comprovantes legais, de Prefeitura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Até o julgamento pela Câmara Municipal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90 DIAS </a:t>
                      </a:r>
                      <a:endParaRPr lang="pt-BR">
                        <a:effectLst/>
                      </a:endParaRPr>
                    </a:p>
                    <a:p>
                      <a:pPr algn="ctr" fontAlgn="base">
                        <a:lnSpc>
                          <a:spcPts val="1350"/>
                        </a:lnSpc>
                        <a:buNone/>
                      </a:pPr>
                      <a:r>
                        <a:rPr lang="pt-BR" sz="900">
                          <a:effectLst/>
                          <a:latin typeface="Arial" panose="020B0604020202020204" pitchFamily="34" charset="0"/>
                        </a:rPr>
                        <a:t>(à disposição do órgão)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798079915"/>
                  </a:ext>
                </a:extLst>
              </a:tr>
              <a:tr h="542925">
                <a:tc>
                  <a:txBody>
                    <a:bodyPr/>
                    <a:lstStyle/>
                    <a:p>
                      <a:pPr algn="ctr" fontAlgn="base">
                        <a:lnSpc>
                          <a:spcPts val="1350"/>
                        </a:lnSpc>
                        <a:buNone/>
                      </a:pPr>
                      <a:r>
                        <a:rPr lang="pt-BR" sz="900">
                          <a:effectLst/>
                          <a:latin typeface="Arial" panose="020B0604020202020204" pitchFamily="34" charset="0"/>
                        </a:rPr>
                        <a:t>57 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Balancetes mensais de receitas e despesas, de Câmara Municipal e da Administração Direta e Indireta estadual, sem comprovantes legais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2 </a:t>
                      </a:r>
                      <a:endParaRPr lang="pt-BR">
                        <a:effectLst/>
                      </a:endParaRPr>
                    </a:p>
                    <a:p>
                      <a:pPr algn="ctr" fontAlgn="base">
                        <a:lnSpc>
                          <a:spcPts val="1350"/>
                        </a:lnSpc>
                        <a:buNone/>
                      </a:pPr>
                      <a:r>
                        <a:rPr lang="pt-BR" sz="900">
                          <a:effectLst/>
                          <a:latin typeface="Arial" panose="020B0604020202020204" pitchFamily="34" charset="0"/>
                        </a:rPr>
                        <a:t>após o trânsito em julgado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90 DIAS </a:t>
                      </a:r>
                      <a:endParaRPr lang="pt-BR">
                        <a:effectLst/>
                      </a:endParaRPr>
                    </a:p>
                    <a:p>
                      <a:pPr algn="ctr" fontAlgn="base">
                        <a:lnSpc>
                          <a:spcPts val="1350"/>
                        </a:lnSpc>
                        <a:buNone/>
                      </a:pPr>
                      <a:r>
                        <a:rPr lang="pt-BR" sz="900">
                          <a:effectLst/>
                          <a:latin typeface="Arial" panose="020B0604020202020204" pitchFamily="34" charset="0"/>
                        </a:rPr>
                        <a:t>(à disposição do órgão)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11770345"/>
                  </a:ext>
                </a:extLst>
              </a:tr>
              <a:tr h="180975">
                <a:tc>
                  <a:txBody>
                    <a:bodyPr/>
                    <a:lstStyle/>
                    <a:p>
                      <a:pPr algn="ctr" fontAlgn="base">
                        <a:lnSpc>
                          <a:spcPts val="1350"/>
                        </a:lnSpc>
                        <a:buNone/>
                      </a:pPr>
                      <a:r>
                        <a:rPr lang="pt-BR" sz="900">
                          <a:effectLst/>
                          <a:latin typeface="Arial" panose="020B0604020202020204" pitchFamily="34" charset="0"/>
                        </a:rPr>
                        <a:t>950 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Processos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744255992"/>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*.com julgamento pelo Tribunal de Contas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21 </a:t>
                      </a:r>
                      <a:endParaRPr lang="pt-BR">
                        <a:effectLst/>
                      </a:endParaRPr>
                    </a:p>
                    <a:p>
                      <a:pPr algn="ctr" fontAlgn="base">
                        <a:lnSpc>
                          <a:spcPts val="1350"/>
                        </a:lnSpc>
                        <a:buNone/>
                      </a:pPr>
                      <a:r>
                        <a:rPr lang="pt-BR" sz="900">
                          <a:effectLst/>
                          <a:latin typeface="Arial" panose="020B0604020202020204" pitchFamily="34" charset="0"/>
                        </a:rPr>
                        <a:t>após o recebimento pelo Arquivo.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852617987"/>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*.Com apreciação pelo Tribunal de Contas para fins de registro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5 </a:t>
                      </a:r>
                      <a:endParaRPr lang="pt-BR">
                        <a:effectLst/>
                      </a:endParaRPr>
                    </a:p>
                    <a:p>
                      <a:pPr algn="ctr" fontAlgn="base">
                        <a:lnSpc>
                          <a:spcPts val="1350"/>
                        </a:lnSpc>
                        <a:buNone/>
                      </a:pPr>
                      <a:r>
                        <a:rPr lang="pt-BR" sz="900">
                          <a:effectLst/>
                          <a:latin typeface="Arial" panose="020B0604020202020204" pitchFamily="34" charset="0"/>
                        </a:rPr>
                        <a:t>após o recebimento pelo Arquivo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438912387"/>
                  </a:ext>
                </a:extLst>
              </a:tr>
              <a:tr h="180975">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*.Com emissão de parecer prévio: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58878450"/>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Contas anuais do Governador do Estado;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968884481"/>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Contas das Prefeituras Municipais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5 </a:t>
                      </a:r>
                      <a:endParaRPr lang="pt-BR">
                        <a:effectLst/>
                      </a:endParaRPr>
                    </a:p>
                    <a:p>
                      <a:pPr algn="ctr" fontAlgn="base">
                        <a:lnSpc>
                          <a:spcPts val="1350"/>
                        </a:lnSpc>
                        <a:buNone/>
                      </a:pPr>
                      <a:r>
                        <a:rPr lang="pt-BR" sz="900">
                          <a:effectLst/>
                          <a:latin typeface="Arial" panose="020B0604020202020204" pitchFamily="34" charset="0"/>
                        </a:rPr>
                        <a:t>após recebimento pelo Arquivo.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676258006"/>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*.Com emissão de parecer em consultas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1 </a:t>
                      </a:r>
                      <a:endParaRPr lang="pt-BR">
                        <a:effectLst/>
                      </a:endParaRPr>
                    </a:p>
                    <a:p>
                      <a:pPr algn="ctr" fontAlgn="base">
                        <a:lnSpc>
                          <a:spcPts val="1350"/>
                        </a:lnSpc>
                        <a:buNone/>
                      </a:pPr>
                      <a:r>
                        <a:rPr lang="pt-BR" sz="900">
                          <a:effectLst/>
                          <a:latin typeface="Arial" panose="020B0604020202020204" pitchFamily="34" charset="0"/>
                        </a:rPr>
                        <a:t>após recebimento pelo Arquivo.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371811486"/>
                  </a:ext>
                </a:extLst>
              </a:tr>
              <a:tr h="304800">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*.Com emissão de parecer em operações de crédito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5 </a:t>
                      </a:r>
                      <a:endParaRPr lang="pt-BR">
                        <a:effectLst/>
                      </a:endParaRPr>
                    </a:p>
                    <a:p>
                      <a:pPr algn="ctr" fontAlgn="base">
                        <a:lnSpc>
                          <a:spcPts val="1350"/>
                        </a:lnSpc>
                        <a:buNone/>
                      </a:pPr>
                      <a:r>
                        <a:rPr lang="pt-BR" sz="900">
                          <a:effectLst/>
                          <a:latin typeface="Arial" panose="020B0604020202020204" pitchFamily="34" charset="0"/>
                        </a:rPr>
                        <a:t>após recebimento pelo Arquivo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MICROFILMAGEM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26844453"/>
                  </a:ext>
                </a:extLst>
              </a:tr>
              <a:tr h="180975">
                <a:tc gridSpan="4">
                  <a:txBody>
                    <a:bodyPr/>
                    <a:lstStyle/>
                    <a:p>
                      <a:pPr algn="ctr" fontAlgn="base">
                        <a:lnSpc>
                          <a:spcPts val="1350"/>
                        </a:lnSpc>
                        <a:buNone/>
                      </a:pPr>
                      <a:r>
                        <a:rPr lang="pt-BR" sz="900" b="1">
                          <a:effectLst/>
                          <a:latin typeface="Arial" panose="020B0604020202020204" pitchFamily="34" charset="0"/>
                        </a:rPr>
                        <a:t>2.</a:t>
                      </a:r>
                      <a:r>
                        <a:rPr lang="pt-BR" sz="900">
                          <a:effectLst/>
                          <a:latin typeface="Arial" panose="020B0604020202020204" pitchFamily="34" charset="0"/>
                        </a:rPr>
                        <a:t>DIRETORIA GERAL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22243353"/>
                  </a:ext>
                </a:extLst>
              </a:tr>
              <a:tr h="428625">
                <a:tc>
                  <a:txBody>
                    <a:bodyPr/>
                    <a:lstStyle/>
                    <a:p>
                      <a:pPr algn="ctr" fontAlgn="base">
                        <a:lnSpc>
                          <a:spcPts val="1350"/>
                        </a:lnSpc>
                        <a:buNone/>
                      </a:pPr>
                      <a:r>
                        <a:rPr lang="pt-BR" sz="900">
                          <a:effectLst/>
                          <a:latin typeface="Arial" panose="020B0604020202020204" pitchFamily="34" charset="0"/>
                        </a:rPr>
                        <a:t>950 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Processos licitatórios, contratos findos e documentos correlatos do Tribunal de Contas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__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81351270"/>
                  </a:ext>
                </a:extLst>
              </a:tr>
              <a:tr h="180975">
                <a:tc gridSpan="4">
                  <a:txBody>
                    <a:bodyPr/>
                    <a:lstStyle/>
                    <a:p>
                      <a:pPr algn="ctr" fontAlgn="base">
                        <a:lnSpc>
                          <a:spcPts val="1350"/>
                        </a:lnSpc>
                        <a:buNone/>
                      </a:pPr>
                      <a:r>
                        <a:rPr lang="pt-BR" sz="900" b="1">
                          <a:effectLst/>
                          <a:latin typeface="Arial" panose="020B0604020202020204" pitchFamily="34" charset="0"/>
                        </a:rPr>
                        <a:t>3.</a:t>
                      </a:r>
                      <a:r>
                        <a:rPr lang="pt-BR" sz="900">
                          <a:effectLst/>
                          <a:latin typeface="Arial" panose="020B0604020202020204" pitchFamily="34" charset="0"/>
                        </a:rPr>
                        <a:t> DOCUMENTAÇÃO DA DIRETORIA DE FINANÇAS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771033325"/>
                  </a:ext>
                </a:extLst>
              </a:tr>
              <a:tr h="180975">
                <a:tc>
                  <a:txBody>
                    <a:bodyPr/>
                    <a:lstStyle/>
                    <a:p>
                      <a:pPr algn="ctr" fontAlgn="base">
                        <a:lnSpc>
                          <a:spcPts val="1350"/>
                        </a:lnSpc>
                        <a:buNone/>
                      </a:pPr>
                      <a:r>
                        <a:rPr lang="pt-BR" sz="900">
                          <a:effectLst/>
                          <a:latin typeface="Arial" panose="020B0604020202020204" pitchFamily="34" charset="0"/>
                        </a:rPr>
                        <a:t>57 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Balancetes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78738994"/>
                  </a:ext>
                </a:extLst>
              </a:tr>
              <a:tr h="180975">
                <a:tc>
                  <a:txBody>
                    <a:bodyPr/>
                    <a:lstStyle/>
                    <a:p>
                      <a:pPr algn="ctr" fontAlgn="base">
                        <a:lnSpc>
                          <a:spcPts val="1350"/>
                        </a:lnSpc>
                        <a:buNone/>
                      </a:pPr>
                      <a:r>
                        <a:rPr lang="pt-BR" sz="900">
                          <a:effectLst/>
                          <a:latin typeface="Arial" panose="020B0604020202020204" pitchFamily="34" charset="0"/>
                        </a:rPr>
                        <a:t>57 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Balanços de pagamento de pessoal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71656017"/>
                  </a:ext>
                </a:extLst>
              </a:tr>
              <a:tr h="180975">
                <a:tc>
                  <a:txBody>
                    <a:bodyPr/>
                    <a:lstStyle/>
                    <a:p>
                      <a:pPr algn="ctr" fontAlgn="base">
                        <a:lnSpc>
                          <a:spcPts val="1350"/>
                        </a:lnSpc>
                        <a:buNone/>
                      </a:pPr>
                      <a:r>
                        <a:rPr lang="pt-BR" sz="900">
                          <a:effectLst/>
                          <a:latin typeface="Arial" panose="020B0604020202020204" pitchFamily="34" charset="0"/>
                        </a:rPr>
                        <a:t>051.22 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Controle de despesas orçamentárias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_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962924796"/>
                  </a:ext>
                </a:extLst>
              </a:tr>
              <a:tr h="180975">
                <a:tc>
                  <a:txBody>
                    <a:bodyPr/>
                    <a:lstStyle/>
                    <a:p>
                      <a:pPr algn="ctr" fontAlgn="base">
                        <a:lnSpc>
                          <a:spcPts val="1350"/>
                        </a:lnSpc>
                        <a:buNone/>
                      </a:pPr>
                      <a:r>
                        <a:rPr lang="pt-BR" sz="900">
                          <a:effectLst/>
                          <a:latin typeface="Arial" panose="020B0604020202020204" pitchFamily="34" charset="0"/>
                        </a:rPr>
                        <a:t>051.22 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Demonstrativo de despesas de pessoal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97275144"/>
                  </a:ext>
                </a:extLst>
              </a:tr>
              <a:tr h="304800">
                <a:tc>
                  <a:txBody>
                    <a:bodyPr/>
                    <a:lstStyle/>
                    <a:p>
                      <a:pPr algn="ctr" fontAlgn="base">
                        <a:lnSpc>
                          <a:spcPts val="1350"/>
                        </a:lnSpc>
                        <a:buNone/>
                      </a:pPr>
                      <a:r>
                        <a:rPr lang="pt-BR" sz="900">
                          <a:effectLst/>
                          <a:latin typeface="Arial" panose="020B0604020202020204" pitchFamily="34" charset="0"/>
                        </a:rPr>
                        <a:t>051.12 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Demonstrativo de execução orçamentária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4564346"/>
                  </a:ext>
                </a:extLst>
              </a:tr>
              <a:tr h="180975">
                <a:tc>
                  <a:txBody>
                    <a:bodyPr/>
                    <a:lstStyle/>
                    <a:p>
                      <a:pPr algn="ctr" fontAlgn="base">
                        <a:lnSpc>
                          <a:spcPts val="1350"/>
                        </a:lnSpc>
                        <a:buNone/>
                      </a:pPr>
                      <a:r>
                        <a:rPr lang="pt-BR" sz="900">
                          <a:effectLst/>
                          <a:latin typeface="Arial" panose="020B0604020202020204" pitchFamily="34" charset="0"/>
                        </a:rPr>
                        <a:t>024.1 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Folhas de pagamento de pessoal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146572326"/>
                  </a:ext>
                </a:extLst>
              </a:tr>
              <a:tr h="180975">
                <a:tc>
                  <a:txBody>
                    <a:bodyPr/>
                    <a:lstStyle/>
                    <a:p>
                      <a:pPr algn="ctr" fontAlgn="base">
                        <a:lnSpc>
                          <a:spcPts val="1350"/>
                        </a:lnSpc>
                        <a:buNone/>
                      </a:pPr>
                      <a:r>
                        <a:rPr lang="pt-BR" sz="900">
                          <a:effectLst/>
                          <a:latin typeface="Arial" panose="020B0604020202020204" pitchFamily="34" charset="0"/>
                        </a:rPr>
                        <a:t>020.3 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Iapas e FGTS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367674947"/>
                  </a:ext>
                </a:extLst>
              </a:tr>
              <a:tr h="180975">
                <a:tc>
                  <a:txBody>
                    <a:bodyPr/>
                    <a:lstStyle/>
                    <a:p>
                      <a:pPr algn="ctr" fontAlgn="base">
                        <a:lnSpc>
                          <a:spcPts val="1350"/>
                        </a:lnSpc>
                        <a:buNone/>
                      </a:pPr>
                      <a:r>
                        <a:rPr lang="pt-BR" sz="900">
                          <a:effectLst/>
                          <a:latin typeface="Arial" panose="020B0604020202020204" pitchFamily="34" charset="0"/>
                        </a:rPr>
                        <a:t>024.153 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Imposto de Renda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811022879"/>
                  </a:ext>
                </a:extLst>
              </a:tr>
              <a:tr h="180975">
                <a:tc>
                  <a:txBody>
                    <a:bodyPr/>
                    <a:lstStyle/>
                    <a:p>
                      <a:pPr algn="ctr" fontAlgn="base">
                        <a:lnSpc>
                          <a:spcPts val="1350"/>
                        </a:lnSpc>
                        <a:buNone/>
                      </a:pPr>
                      <a:r>
                        <a:rPr lang="pt-BR" sz="900">
                          <a:effectLst/>
                          <a:latin typeface="Arial" panose="020B0604020202020204" pitchFamily="34" charset="0"/>
                        </a:rPr>
                        <a:t>44 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Inventário geral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028321603"/>
                  </a:ext>
                </a:extLst>
              </a:tr>
              <a:tr h="180975">
                <a:tc>
                  <a:txBody>
                    <a:bodyPr/>
                    <a:lstStyle/>
                    <a:p>
                      <a:pPr algn="ctr" fontAlgn="base">
                        <a:lnSpc>
                          <a:spcPts val="1350"/>
                        </a:lnSpc>
                        <a:buNone/>
                      </a:pPr>
                      <a:r>
                        <a:rPr lang="pt-BR" sz="900">
                          <a:effectLst/>
                          <a:latin typeface="Arial" panose="020B0604020202020204" pitchFamily="34" charset="0"/>
                        </a:rPr>
                        <a:t>024.152 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IPSEMG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701867908"/>
                  </a:ext>
                </a:extLst>
              </a:tr>
              <a:tr h="304800">
                <a:tc>
                  <a:txBody>
                    <a:bodyPr/>
                    <a:lstStyle/>
                    <a:p>
                      <a:pPr algn="ctr" fontAlgn="base">
                        <a:lnSpc>
                          <a:spcPts val="1350"/>
                        </a:lnSpc>
                        <a:buNone/>
                      </a:pPr>
                      <a:endParaRPr lang="pt-BR" sz="900">
                        <a:effectLst/>
                        <a:latin typeface="Arial" panose="020B0604020202020204" pitchFamily="34" charset="0"/>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Movimentações bancárias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30 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DIGITALIZAÇÃO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493124447"/>
                  </a:ext>
                </a:extLst>
              </a:tr>
              <a:tr h="304800">
                <a:tc>
                  <a:txBody>
                    <a:bodyPr/>
                    <a:lstStyle/>
                    <a:p>
                      <a:pPr algn="ctr" fontAlgn="base">
                        <a:lnSpc>
                          <a:spcPts val="1350"/>
                        </a:lnSpc>
                        <a:buNone/>
                      </a:pPr>
                      <a:r>
                        <a:rPr lang="pt-BR" sz="900">
                          <a:effectLst/>
                          <a:latin typeface="Arial" panose="020B0604020202020204" pitchFamily="34" charset="0"/>
                        </a:rPr>
                        <a:t>052.22 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Nota de autorização de pagamento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30 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DIGITALIZAÇÃO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977545343"/>
                  </a:ext>
                </a:extLst>
              </a:tr>
              <a:tr h="180975">
                <a:tc>
                  <a:txBody>
                    <a:bodyPr/>
                    <a:lstStyle/>
                    <a:p>
                      <a:pPr algn="ctr" fontAlgn="base">
                        <a:lnSpc>
                          <a:spcPts val="1350"/>
                        </a:lnSpc>
                        <a:buNone/>
                      </a:pPr>
                      <a:r>
                        <a:rPr lang="pt-BR" sz="900">
                          <a:effectLst/>
                          <a:latin typeface="Arial" panose="020B0604020202020204" pitchFamily="34" charset="0"/>
                        </a:rPr>
                        <a:t>026.12 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Pagamento de auxílio funeral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577293936"/>
                  </a:ext>
                </a:extLst>
              </a:tr>
              <a:tr h="180975">
                <a:tc>
                  <a:txBody>
                    <a:bodyPr/>
                    <a:lstStyle/>
                    <a:p>
                      <a:pPr algn="ctr" fontAlgn="base">
                        <a:lnSpc>
                          <a:spcPts val="1350"/>
                        </a:lnSpc>
                        <a:buNone/>
                      </a:pPr>
                      <a:r>
                        <a:rPr lang="pt-BR" sz="900">
                          <a:effectLst/>
                          <a:latin typeface="Arial" panose="020B0604020202020204" pitchFamily="34" charset="0"/>
                        </a:rPr>
                        <a:t>024.145 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Pagamento de pensão alimento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230549171"/>
                  </a:ext>
                </a:extLst>
              </a:tr>
              <a:tr h="304800">
                <a:tc>
                  <a:txBody>
                    <a:bodyPr/>
                    <a:lstStyle/>
                    <a:p>
                      <a:pPr algn="ctr" fontAlgn="base">
                        <a:lnSpc>
                          <a:spcPts val="1350"/>
                        </a:lnSpc>
                        <a:buNone/>
                      </a:pPr>
                      <a:r>
                        <a:rPr lang="pt-BR" sz="900">
                          <a:effectLst/>
                          <a:latin typeface="Arial" panose="020B0604020202020204" pitchFamily="34" charset="0"/>
                        </a:rPr>
                        <a:t>026.191 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Prestação de contas de adiantamento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30 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DIGITALIZAÇÃO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907585129"/>
                  </a:ext>
                </a:extLst>
              </a:tr>
              <a:tr h="304800">
                <a:tc>
                  <a:txBody>
                    <a:bodyPr/>
                    <a:lstStyle/>
                    <a:p>
                      <a:pPr algn="ctr" fontAlgn="base">
                        <a:lnSpc>
                          <a:spcPts val="1350"/>
                        </a:lnSpc>
                        <a:buNone/>
                      </a:pPr>
                      <a:r>
                        <a:rPr lang="pt-BR" sz="900">
                          <a:effectLst/>
                          <a:latin typeface="Arial" panose="020B0604020202020204" pitchFamily="34" charset="0"/>
                        </a:rPr>
                        <a:t>052.22 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Prestação de contas julgadas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30 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DIGITALIZAÇÃO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516178866"/>
                  </a:ext>
                </a:extLst>
              </a:tr>
              <a:tr h="304800">
                <a:tc>
                  <a:txBody>
                    <a:bodyPr/>
                    <a:lstStyle/>
                    <a:p>
                      <a:pPr algn="ctr" fontAlgn="base">
                        <a:lnSpc>
                          <a:spcPts val="1350"/>
                        </a:lnSpc>
                        <a:buNone/>
                      </a:pPr>
                      <a:r>
                        <a:rPr lang="pt-BR" sz="900">
                          <a:effectLst/>
                          <a:latin typeface="Arial" panose="020B0604020202020204" pitchFamily="34" charset="0"/>
                        </a:rPr>
                        <a:t>052.22 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Processo de pagamento de despesas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30 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DIGITALIZAÇÃO E 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400861495"/>
                  </a:ext>
                </a:extLst>
              </a:tr>
              <a:tr h="180975">
                <a:tc>
                  <a:txBody>
                    <a:bodyPr/>
                    <a:lstStyle/>
                    <a:p>
                      <a:pPr algn="ctr" fontAlgn="base">
                        <a:lnSpc>
                          <a:spcPts val="1350"/>
                        </a:lnSpc>
                        <a:buNone/>
                      </a:pPr>
                      <a:r>
                        <a:rPr lang="pt-BR" sz="900">
                          <a:effectLst/>
                          <a:latin typeface="Arial" panose="020B0604020202020204" pitchFamily="34" charset="0"/>
                        </a:rPr>
                        <a:t>052.1 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Programação financeira-custeio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_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344666571"/>
                  </a:ext>
                </a:extLst>
              </a:tr>
              <a:tr h="180975">
                <a:tc>
                  <a:txBody>
                    <a:bodyPr/>
                    <a:lstStyle/>
                    <a:p>
                      <a:pPr algn="ctr" fontAlgn="base">
                        <a:lnSpc>
                          <a:spcPts val="1350"/>
                        </a:lnSpc>
                        <a:buNone/>
                      </a:pPr>
                      <a:r>
                        <a:rPr lang="pt-BR" sz="900">
                          <a:effectLst/>
                          <a:latin typeface="Arial" panose="020B0604020202020204" pitchFamily="34" charset="0"/>
                        </a:rPr>
                        <a:t>051.12 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Proposta orçamentária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570093019"/>
                  </a:ext>
                </a:extLst>
              </a:tr>
              <a:tr h="180975">
                <a:tc>
                  <a:txBody>
                    <a:bodyPr/>
                    <a:lstStyle/>
                    <a:p>
                      <a:pPr algn="ctr" fontAlgn="base">
                        <a:lnSpc>
                          <a:spcPts val="1350"/>
                        </a:lnSpc>
                        <a:buNone/>
                      </a:pPr>
                      <a:r>
                        <a:rPr lang="pt-BR" sz="900">
                          <a:effectLst/>
                          <a:latin typeface="Arial" panose="020B0604020202020204" pitchFamily="34" charset="0"/>
                        </a:rPr>
                        <a:t>0024.144 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Recolhimento IRRF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37823607"/>
                  </a:ext>
                </a:extLst>
              </a:tr>
              <a:tr h="180975">
                <a:tc>
                  <a:txBody>
                    <a:bodyPr/>
                    <a:lstStyle/>
                    <a:p>
                      <a:pPr algn="ctr" fontAlgn="base">
                        <a:lnSpc>
                          <a:spcPts val="1350"/>
                        </a:lnSpc>
                        <a:buNone/>
                      </a:pPr>
                      <a:r>
                        <a:rPr lang="pt-BR" sz="900">
                          <a:effectLst/>
                          <a:latin typeface="Arial" panose="020B0604020202020204" pitchFamily="34" charset="0"/>
                        </a:rPr>
                        <a:t>024.151 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Recolhimento PIS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762208512"/>
                  </a:ext>
                </a:extLst>
              </a:tr>
              <a:tr h="180975">
                <a:tc>
                  <a:txBody>
                    <a:bodyPr/>
                    <a:lstStyle/>
                    <a:p>
                      <a:pPr algn="ctr" fontAlgn="base">
                        <a:lnSpc>
                          <a:spcPts val="1350"/>
                        </a:lnSpc>
                        <a:buNone/>
                      </a:pPr>
                      <a:r>
                        <a:rPr lang="pt-BR" sz="900">
                          <a:effectLst/>
                          <a:latin typeface="Arial" panose="020B0604020202020204" pitchFamily="34" charset="0"/>
                        </a:rPr>
                        <a:t>024.112 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Salários-família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093546937"/>
                  </a:ext>
                </a:extLst>
              </a:tr>
              <a:tr h="180975">
                <a:tc gridSpan="4">
                  <a:txBody>
                    <a:bodyPr/>
                    <a:lstStyle/>
                    <a:p>
                      <a:pPr algn="ctr" fontAlgn="base">
                        <a:lnSpc>
                          <a:spcPts val="1350"/>
                        </a:lnSpc>
                        <a:buNone/>
                      </a:pPr>
                      <a:r>
                        <a:rPr lang="pt-BR" sz="900" b="1">
                          <a:effectLst/>
                          <a:latin typeface="Arial" panose="020B0604020202020204" pitchFamily="34" charset="0"/>
                        </a:rPr>
                        <a:t>4. </a:t>
                      </a:r>
                      <a:r>
                        <a:rPr lang="pt-BR" sz="900">
                          <a:effectLst/>
                          <a:latin typeface="Arial" panose="020B0604020202020204" pitchFamily="34" charset="0"/>
                        </a:rPr>
                        <a:t>DOCUMENTAÇÃO DA DIRETORIA ADMINISTRATIVA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462450976"/>
                  </a:ext>
                </a:extLst>
              </a:tr>
              <a:tr h="304800">
                <a:tc>
                  <a:txBody>
                    <a:bodyPr/>
                    <a:lstStyle/>
                    <a:p>
                      <a:pPr algn="ctr" fontAlgn="base">
                        <a:lnSpc>
                          <a:spcPts val="1350"/>
                        </a:lnSpc>
                        <a:buNone/>
                      </a:pPr>
                      <a:r>
                        <a:rPr lang="pt-BR" sz="900">
                          <a:effectLst/>
                          <a:latin typeface="Arial" panose="020B0604020202020204" pitchFamily="34" charset="0"/>
                        </a:rPr>
                        <a:t>024.1 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Fichas financeiras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p>
                      <a:pPr algn="ctr" fontAlgn="base">
                        <a:lnSpc>
                          <a:spcPts val="1350"/>
                        </a:lnSpc>
                        <a:buNone/>
                      </a:pPr>
                      <a:r>
                        <a:rPr lang="pt-BR" sz="900">
                          <a:effectLst/>
                          <a:latin typeface="Arial" panose="020B0604020202020204" pitchFamily="34" charset="0"/>
                        </a:rPr>
                        <a:t>(microfilmar)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597187059"/>
                  </a:ext>
                </a:extLst>
              </a:tr>
              <a:tr h="304800">
                <a:tc>
                  <a:txBody>
                    <a:bodyPr/>
                    <a:lstStyle/>
                    <a:p>
                      <a:pPr algn="ctr" fontAlgn="base">
                        <a:lnSpc>
                          <a:spcPts val="1350"/>
                        </a:lnSpc>
                        <a:buNone/>
                      </a:pPr>
                      <a:r>
                        <a:rPr lang="pt-BR" sz="900">
                          <a:effectLst/>
                          <a:latin typeface="Arial" panose="020B0604020202020204" pitchFamily="34" charset="0"/>
                        </a:rPr>
                        <a:t>024.1 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Folha de pagamento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p>
                      <a:pPr algn="ctr" fontAlgn="base">
                        <a:lnSpc>
                          <a:spcPts val="1350"/>
                        </a:lnSpc>
                        <a:buNone/>
                      </a:pPr>
                      <a:r>
                        <a:rPr lang="pt-BR" sz="900">
                          <a:effectLst/>
                          <a:latin typeface="Arial" panose="020B0604020202020204" pitchFamily="34" charset="0"/>
                        </a:rPr>
                        <a:t>(microfilmar)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100476026"/>
                  </a:ext>
                </a:extLst>
              </a:tr>
              <a:tr h="304800">
                <a:tc>
                  <a:txBody>
                    <a:bodyPr/>
                    <a:lstStyle/>
                    <a:p>
                      <a:pPr algn="ctr" fontAlgn="base">
                        <a:lnSpc>
                          <a:spcPts val="1350"/>
                        </a:lnSpc>
                        <a:buNone/>
                      </a:pPr>
                      <a:r>
                        <a:rPr lang="pt-BR" sz="900">
                          <a:effectLst/>
                          <a:latin typeface="Arial" panose="020B0604020202020204" pitchFamily="34" charset="0"/>
                        </a:rPr>
                        <a:t>024.1 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 de informações diversas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p>
                      <a:pPr algn="ctr" fontAlgn="base">
                        <a:lnSpc>
                          <a:spcPts val="1350"/>
                        </a:lnSpc>
                        <a:buNone/>
                      </a:pPr>
                      <a:r>
                        <a:rPr lang="pt-BR" sz="900">
                          <a:effectLst/>
                          <a:latin typeface="Arial" panose="020B0604020202020204" pitchFamily="34" charset="0"/>
                        </a:rPr>
                        <a:t>(microfilmar)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029833590"/>
                  </a:ext>
                </a:extLst>
              </a:tr>
              <a:tr h="304800">
                <a:tc>
                  <a:txBody>
                    <a:bodyPr/>
                    <a:lstStyle/>
                    <a:p>
                      <a:pPr algn="ctr" fontAlgn="base">
                        <a:lnSpc>
                          <a:spcPts val="1350"/>
                        </a:lnSpc>
                        <a:buNone/>
                      </a:pPr>
                      <a:r>
                        <a:rPr lang="pt-BR" sz="900">
                          <a:effectLst/>
                          <a:latin typeface="Arial" panose="020B0604020202020204" pitchFamily="34" charset="0"/>
                        </a:rPr>
                        <a:t>024.1 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 de lavratura de atos referentes a assentamentos individuais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ELIMINAÇAO (microfilmar)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124001135"/>
                  </a:ext>
                </a:extLst>
              </a:tr>
              <a:tr h="304800">
                <a:tc>
                  <a:txBody>
                    <a:bodyPr/>
                    <a:lstStyle/>
                    <a:p>
                      <a:pPr algn="ctr" fontAlgn="base">
                        <a:lnSpc>
                          <a:spcPts val="1350"/>
                        </a:lnSpc>
                        <a:buNone/>
                      </a:pPr>
                      <a:r>
                        <a:rPr lang="pt-BR" sz="900">
                          <a:effectLst/>
                          <a:latin typeface="Arial" panose="020B0604020202020204" pitchFamily="34" charset="0"/>
                        </a:rPr>
                        <a:t>020.6 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Pastas funcionais de ex-servidores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p>
                      <a:pPr algn="ctr" fontAlgn="base">
                        <a:lnSpc>
                          <a:spcPts val="1350"/>
                        </a:lnSpc>
                        <a:buNone/>
                      </a:pPr>
                      <a:r>
                        <a:rPr lang="pt-BR" sz="900">
                          <a:effectLst/>
                          <a:latin typeface="Arial" panose="020B0604020202020204" pitchFamily="34" charset="0"/>
                        </a:rPr>
                        <a:t>(microrfilmar)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279279981"/>
                  </a:ext>
                </a:extLst>
              </a:tr>
              <a:tr h="304800">
                <a:tc>
                  <a:txBody>
                    <a:bodyPr/>
                    <a:lstStyle/>
                    <a:p>
                      <a:pPr algn="ctr" fontAlgn="base">
                        <a:lnSpc>
                          <a:spcPts val="1350"/>
                        </a:lnSpc>
                        <a:buNone/>
                      </a:pPr>
                      <a:r>
                        <a:rPr lang="pt-BR" sz="900">
                          <a:effectLst/>
                          <a:latin typeface="Arial" panose="020B0604020202020204" pitchFamily="34" charset="0"/>
                        </a:rPr>
                        <a:t>020.6 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Pasta de readaptação de assessores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p>
                      <a:pPr algn="ctr" fontAlgn="base">
                        <a:lnSpc>
                          <a:spcPts val="1350"/>
                        </a:lnSpc>
                        <a:buNone/>
                      </a:pPr>
                      <a:r>
                        <a:rPr lang="pt-BR" sz="900">
                          <a:effectLst/>
                          <a:latin typeface="Arial" panose="020B0604020202020204" pitchFamily="34" charset="0"/>
                        </a:rPr>
                        <a:t>(microfilmar)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801068227"/>
                  </a:ext>
                </a:extLst>
              </a:tr>
              <a:tr h="180975">
                <a:tc>
                  <a:txBody>
                    <a:bodyPr/>
                    <a:lstStyle/>
                    <a:p>
                      <a:pPr algn="ctr" fontAlgn="base">
                        <a:lnSpc>
                          <a:spcPts val="1350"/>
                        </a:lnSpc>
                        <a:buNone/>
                      </a:pPr>
                      <a:r>
                        <a:rPr lang="pt-BR" sz="900">
                          <a:effectLst/>
                          <a:latin typeface="Arial" panose="020B0604020202020204" pitchFamily="34" charset="0"/>
                        </a:rPr>
                        <a:t>029.11 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Abonos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972594878"/>
                  </a:ext>
                </a:extLst>
              </a:tr>
              <a:tr h="180975">
                <a:tc>
                  <a:txBody>
                    <a:bodyPr/>
                    <a:lstStyle/>
                    <a:p>
                      <a:pPr algn="ctr" fontAlgn="base">
                        <a:lnSpc>
                          <a:spcPts val="1350"/>
                        </a:lnSpc>
                        <a:buNone/>
                      </a:pPr>
                      <a:r>
                        <a:rPr lang="pt-BR" sz="900">
                          <a:effectLst/>
                          <a:latin typeface="Arial" panose="020B0604020202020204" pitchFamily="34" charset="0"/>
                        </a:rPr>
                        <a:t>029.11 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Controle de freqüência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674597989"/>
                  </a:ext>
                </a:extLst>
              </a:tr>
              <a:tr h="180975">
                <a:tc>
                  <a:txBody>
                    <a:bodyPr/>
                    <a:lstStyle/>
                    <a:p>
                      <a:pPr algn="ctr" fontAlgn="base">
                        <a:lnSpc>
                          <a:spcPts val="1350"/>
                        </a:lnSpc>
                        <a:buNone/>
                      </a:pPr>
                      <a:r>
                        <a:rPr lang="pt-BR" sz="900">
                          <a:effectLst/>
                          <a:latin typeface="Arial" panose="020B0604020202020204" pitchFamily="34" charset="0"/>
                        </a:rPr>
                        <a:t>029.11 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Folhas de crédito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46714930"/>
                  </a:ext>
                </a:extLst>
              </a:tr>
              <a:tr h="304800">
                <a:tc>
                  <a:txBody>
                    <a:bodyPr/>
                    <a:lstStyle/>
                    <a:p>
                      <a:pPr algn="ctr" fontAlgn="base">
                        <a:lnSpc>
                          <a:spcPts val="1350"/>
                        </a:lnSpc>
                        <a:buNone/>
                      </a:pPr>
                      <a:r>
                        <a:rPr lang="pt-BR" sz="900">
                          <a:effectLst/>
                          <a:latin typeface="Arial" panose="020B0604020202020204" pitchFamily="34" charset="0"/>
                        </a:rPr>
                        <a:t>023.11 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Livros de atos de nomeação, designação, readaptação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66919924"/>
                  </a:ext>
                </a:extLst>
              </a:tr>
              <a:tr h="180975">
                <a:tc>
                  <a:txBody>
                    <a:bodyPr/>
                    <a:lstStyle/>
                    <a:p>
                      <a:pPr algn="ctr" fontAlgn="base">
                        <a:lnSpc>
                          <a:spcPts val="1350"/>
                        </a:lnSpc>
                        <a:buNone/>
                      </a:pPr>
                      <a:r>
                        <a:rPr lang="pt-BR" sz="900">
                          <a:effectLst/>
                          <a:latin typeface="Arial" panose="020B0604020202020204" pitchFamily="34" charset="0"/>
                        </a:rPr>
                        <a:t>023.031 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Livros de progressão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972707182"/>
                  </a:ext>
                </a:extLst>
              </a:tr>
              <a:tr h="180975">
                <a:tc>
                  <a:txBody>
                    <a:bodyPr/>
                    <a:lstStyle/>
                    <a:p>
                      <a:pPr algn="ctr" fontAlgn="base">
                        <a:lnSpc>
                          <a:spcPts val="1350"/>
                        </a:lnSpc>
                        <a:buNone/>
                      </a:pPr>
                      <a:r>
                        <a:rPr lang="pt-BR" sz="900">
                          <a:effectLst/>
                          <a:latin typeface="Arial" panose="020B0604020202020204" pitchFamily="34" charset="0"/>
                        </a:rPr>
                        <a:t>023.12 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Pastas de atos de exoneração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369239406"/>
                  </a:ext>
                </a:extLst>
              </a:tr>
              <a:tr h="180975">
                <a:tc>
                  <a:txBody>
                    <a:bodyPr/>
                    <a:lstStyle/>
                    <a:p>
                      <a:pPr algn="ctr" fontAlgn="base">
                        <a:lnSpc>
                          <a:spcPts val="1350"/>
                        </a:lnSpc>
                        <a:buNone/>
                      </a:pPr>
                      <a:r>
                        <a:rPr lang="pt-BR" sz="900">
                          <a:effectLst/>
                          <a:latin typeface="Arial" panose="020B0604020202020204" pitchFamily="34" charset="0"/>
                        </a:rPr>
                        <a:t>023.031 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Produtividade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366041426"/>
                  </a:ext>
                </a:extLst>
              </a:tr>
              <a:tr h="180975">
                <a:tc>
                  <a:txBody>
                    <a:bodyPr/>
                    <a:lstStyle/>
                    <a:p>
                      <a:pPr algn="ctr" fontAlgn="base">
                        <a:lnSpc>
                          <a:spcPts val="1350"/>
                        </a:lnSpc>
                        <a:buNone/>
                      </a:pPr>
                      <a:r>
                        <a:rPr lang="pt-BR" sz="900">
                          <a:effectLst/>
                          <a:latin typeface="Arial" panose="020B0604020202020204" pitchFamily="34" charset="0"/>
                        </a:rPr>
                        <a:t>023.031 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Progressão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719523097"/>
                  </a:ext>
                </a:extLst>
              </a:tr>
              <a:tr h="304800">
                <a:tc>
                  <a:txBody>
                    <a:bodyPr/>
                    <a:lstStyle/>
                    <a:p>
                      <a:pPr algn="ctr" fontAlgn="base">
                        <a:lnSpc>
                          <a:spcPts val="1350"/>
                        </a:lnSpc>
                        <a:buNone/>
                      </a:pPr>
                      <a:r>
                        <a:rPr lang="pt-BR" sz="900">
                          <a:effectLst/>
                          <a:latin typeface="Arial" panose="020B0604020202020204" pitchFamily="34" charset="0"/>
                        </a:rPr>
                        <a:t>024.11 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Cópias de cálculos de vantagens e proventos diversos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10 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854969940"/>
                  </a:ext>
                </a:extLst>
              </a:tr>
              <a:tr h="180975">
                <a:tc>
                  <a:txBody>
                    <a:bodyPr/>
                    <a:lstStyle/>
                    <a:p>
                      <a:pPr algn="ctr" fontAlgn="base">
                        <a:lnSpc>
                          <a:spcPts val="1350"/>
                        </a:lnSpc>
                        <a:buNone/>
                      </a:pPr>
                      <a:r>
                        <a:rPr lang="pt-BR" sz="900">
                          <a:effectLst/>
                          <a:latin typeface="Arial" panose="020B0604020202020204" pitchFamily="34" charset="0"/>
                        </a:rPr>
                        <a:t>79 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Requerimentos diversos do servidor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051191851"/>
                  </a:ext>
                </a:extLst>
              </a:tr>
              <a:tr h="304800">
                <a:tc>
                  <a:txBody>
                    <a:bodyPr/>
                    <a:lstStyle/>
                    <a:p>
                      <a:pPr algn="ctr" fontAlgn="base">
                        <a:lnSpc>
                          <a:spcPts val="1350"/>
                        </a:lnSpc>
                        <a:buNone/>
                      </a:pPr>
                      <a:r>
                        <a:rPr lang="pt-BR" sz="900">
                          <a:effectLst/>
                          <a:latin typeface="Arial" panose="020B0604020202020204" pitchFamily="34" charset="0"/>
                        </a:rPr>
                        <a:t>060.1 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Atos, portarias e publicações </a:t>
                      </a:r>
                      <a:endParaRPr lang="pt-BR">
                        <a:effectLst/>
                      </a:endParaRPr>
                    </a:p>
                    <a:p>
                      <a:pPr algn="ctr" fontAlgn="base">
                        <a:lnSpc>
                          <a:spcPts val="1350"/>
                        </a:lnSpc>
                        <a:buNone/>
                      </a:pPr>
                      <a:r>
                        <a:rPr lang="pt-BR" sz="900">
                          <a:effectLst/>
                          <a:latin typeface="Arial" panose="020B0604020202020204" pitchFamily="34" charset="0"/>
                        </a:rPr>
                        <a:t>(cópias do Minas Gerais)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5 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2606935009"/>
                  </a:ext>
                </a:extLst>
              </a:tr>
              <a:tr h="304800">
                <a:tc>
                  <a:txBody>
                    <a:bodyPr/>
                    <a:lstStyle/>
                    <a:p>
                      <a:pPr algn="ctr" fontAlgn="base">
                        <a:lnSpc>
                          <a:spcPts val="1350"/>
                        </a:lnSpc>
                        <a:buNone/>
                      </a:pPr>
                      <a:r>
                        <a:rPr lang="pt-BR" sz="900">
                          <a:effectLst/>
                          <a:latin typeface="Arial" panose="020B0604020202020204" pitchFamily="34" charset="0"/>
                        </a:rPr>
                        <a:t>020.1 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Livros de lavratura de registro de portarias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573167485"/>
                  </a:ext>
                </a:extLst>
              </a:tr>
              <a:tr h="180975">
                <a:tc>
                  <a:txBody>
                    <a:bodyPr/>
                    <a:lstStyle/>
                    <a:p>
                      <a:pPr algn="ctr" fontAlgn="base">
                        <a:lnSpc>
                          <a:spcPts val="1350"/>
                        </a:lnSpc>
                        <a:buNone/>
                      </a:pPr>
                      <a:r>
                        <a:rPr lang="pt-BR" sz="900">
                          <a:effectLst/>
                          <a:latin typeface="Arial" panose="020B0604020202020204" pitchFamily="34" charset="0"/>
                        </a:rPr>
                        <a:t>020.1 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Livro de portarias (pessoal)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GUARDA PERMANENTE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293381710"/>
                  </a:ext>
                </a:extLst>
              </a:tr>
              <a:tr h="304800">
                <a:tc>
                  <a:txBody>
                    <a:bodyPr/>
                    <a:lstStyle/>
                    <a:p>
                      <a:pPr algn="ctr" fontAlgn="base">
                        <a:lnSpc>
                          <a:spcPts val="1350"/>
                        </a:lnSpc>
                        <a:buNone/>
                      </a:pPr>
                      <a:r>
                        <a:rPr lang="pt-BR" sz="900">
                          <a:effectLst/>
                          <a:latin typeface="Arial" panose="020B0604020202020204" pitchFamily="34" charset="0"/>
                        </a:rPr>
                        <a:t>021.2 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Exames de seleção e concursos públicos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4 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506545696"/>
                  </a:ext>
                </a:extLst>
              </a:tr>
              <a:tr h="180975">
                <a:tc>
                  <a:txBody>
                    <a:bodyPr/>
                    <a:lstStyle/>
                    <a:p>
                      <a:pPr algn="ctr" fontAlgn="base">
                        <a:lnSpc>
                          <a:spcPts val="1350"/>
                        </a:lnSpc>
                        <a:buNone/>
                      </a:pPr>
                      <a:r>
                        <a:rPr lang="pt-BR" sz="900">
                          <a:effectLst/>
                          <a:latin typeface="Arial" panose="020B0604020202020204" pitchFamily="34" charset="0"/>
                        </a:rPr>
                        <a:t>021.1 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Requerimento de inscrição em concurso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1 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fontAlgn="base">
                        <a:lnSpc>
                          <a:spcPts val="1350"/>
                        </a:lnSpc>
                        <a:buNone/>
                      </a:pPr>
                      <a:r>
                        <a:rPr lang="pt-BR" sz="900">
                          <a:effectLst/>
                          <a:latin typeface="Arial" panose="020B0604020202020204" pitchFamily="34" charset="0"/>
                        </a:rPr>
                        <a:t>ELIMINAÇÃO </a:t>
                      </a:r>
                      <a:endParaRPr lang="pt-BR">
                        <a:effectLst/>
                      </a:endParaRPr>
                    </a:p>
                  </a:txBody>
                  <a:tcPr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953387548"/>
                  </a:ext>
                </a:extLst>
              </a:tr>
            </a:tbl>
          </a:graphicData>
        </a:graphic>
      </p:graphicFrame>
    </p:spTree>
    <p:extLst>
      <p:ext uri="{BB962C8B-B14F-4D97-AF65-F5344CB8AC3E}">
        <p14:creationId xmlns:p14="http://schemas.microsoft.com/office/powerpoint/2010/main" val="121059942"/>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2" descr="Interface gráfica do usuário, Aplicativo&#10;&#10;Descrição gerada automaticamente">
            <a:extLst>
              <a:ext uri="{FF2B5EF4-FFF2-40B4-BE49-F238E27FC236}">
                <a16:creationId xmlns:a16="http://schemas.microsoft.com/office/drawing/2014/main" id="{142D56DC-2BE0-FA5E-FE9D-0DA61F665877}"/>
              </a:ext>
            </a:extLst>
          </p:cNvPr>
          <p:cNvPicPr>
            <a:picLocks noChangeAspect="1"/>
          </p:cNvPicPr>
          <p:nvPr/>
        </p:nvPicPr>
        <p:blipFill>
          <a:blip r:embed="rId2"/>
          <a:stretch>
            <a:fillRect/>
          </a:stretch>
        </p:blipFill>
        <p:spPr>
          <a:xfrm>
            <a:off x="8627" y="-2335"/>
            <a:ext cx="9141123" cy="6848293"/>
          </a:xfrm>
          <a:prstGeom prst="rect">
            <a:avLst/>
          </a:prstGeom>
        </p:spPr>
      </p:pic>
    </p:spTree>
    <p:extLst>
      <p:ext uri="{BB962C8B-B14F-4D97-AF65-F5344CB8AC3E}">
        <p14:creationId xmlns:p14="http://schemas.microsoft.com/office/powerpoint/2010/main" val="3294833990"/>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4" descr="Interface gráfica do usuário&#10;&#10;Descrição gerada automaticamente">
            <a:extLst>
              <a:ext uri="{FF2B5EF4-FFF2-40B4-BE49-F238E27FC236}">
                <a16:creationId xmlns:a16="http://schemas.microsoft.com/office/drawing/2014/main" id="{BB254CE0-D887-A17A-7A40-4574D1365D1B}"/>
              </a:ext>
            </a:extLst>
          </p:cNvPr>
          <p:cNvPicPr>
            <a:picLocks noGrp="1" noChangeAspect="1"/>
          </p:cNvPicPr>
          <p:nvPr>
            <p:ph idx="1"/>
          </p:nvPr>
        </p:nvPicPr>
        <p:blipFill>
          <a:blip r:embed="rId2"/>
          <a:stretch>
            <a:fillRect/>
          </a:stretch>
        </p:blipFill>
        <p:spPr>
          <a:xfrm>
            <a:off x="-8505" y="-8637"/>
            <a:ext cx="9155710" cy="6863866"/>
          </a:xfrm>
        </p:spPr>
      </p:pic>
    </p:spTree>
  </p:cSld>
  <p:clrMapOvr>
    <a:masterClrMapping/>
  </p:clrMapOvr>
  <p:transition spd="med" advClick="0">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ítulo 1">
            <a:extLst>
              <a:ext uri="{FF2B5EF4-FFF2-40B4-BE49-F238E27FC236}">
                <a16:creationId xmlns:a16="http://schemas.microsoft.com/office/drawing/2014/main" id="{AB397BA9-7474-9707-A1C6-9C9D5FBA8E0C}"/>
              </a:ext>
            </a:extLst>
          </p:cNvPr>
          <p:cNvSpPr>
            <a:spLocks noGrp="1"/>
          </p:cNvSpPr>
          <p:nvPr>
            <p:ph type="title"/>
          </p:nvPr>
        </p:nvSpPr>
        <p:spPr>
          <a:xfrm>
            <a:off x="493713" y="2133600"/>
            <a:ext cx="8229600" cy="1143000"/>
          </a:xfrm>
        </p:spPr>
        <p:txBody>
          <a:bodyPr/>
          <a:lstStyle/>
          <a:p>
            <a:br>
              <a:rPr lang="pt-BR" altLang="pt-BR" b="1">
                <a:latin typeface="Arial"/>
                <a:cs typeface="Arial"/>
              </a:rPr>
            </a:br>
            <a:r>
              <a:rPr lang="pt-BR" altLang="pt-BR" b="1">
                <a:latin typeface="Arial"/>
                <a:cs typeface="Arial"/>
              </a:rPr>
              <a:t>.</a:t>
            </a:r>
            <a:br>
              <a:rPr lang="pt-BR" altLang="pt-BR" b="1">
                <a:latin typeface="Arial"/>
                <a:cs typeface="Arial"/>
              </a:rPr>
            </a:br>
            <a:endParaRPr lang="pt-BR" altLang="pt-BR" b="1">
              <a:latin typeface="Arial"/>
              <a:cs typeface="Arial"/>
            </a:endParaRPr>
          </a:p>
        </p:txBody>
      </p:sp>
      <p:pic>
        <p:nvPicPr>
          <p:cNvPr id="2" name="Imagem 2">
            <a:extLst>
              <a:ext uri="{FF2B5EF4-FFF2-40B4-BE49-F238E27FC236}">
                <a16:creationId xmlns:a16="http://schemas.microsoft.com/office/drawing/2014/main" id="{38D0962E-CB4D-CA37-5350-5ADDB66C9E75}"/>
              </a:ext>
            </a:extLst>
          </p:cNvPr>
          <p:cNvPicPr>
            <a:picLocks noChangeAspect="1"/>
          </p:cNvPicPr>
          <p:nvPr/>
        </p:nvPicPr>
        <p:blipFill>
          <a:blip r:embed="rId2"/>
          <a:stretch>
            <a:fillRect/>
          </a:stretch>
        </p:blipFill>
        <p:spPr>
          <a:xfrm>
            <a:off x="-744" y="3394"/>
            <a:ext cx="9142246" cy="6849327"/>
          </a:xfrm>
          <a:prstGeom prst="rect">
            <a:avLst/>
          </a:prstGeom>
        </p:spPr>
      </p:pic>
      <p:sp>
        <p:nvSpPr>
          <p:cNvPr id="5" name="CaixaDeTexto 4">
            <a:extLst>
              <a:ext uri="{FF2B5EF4-FFF2-40B4-BE49-F238E27FC236}">
                <a16:creationId xmlns:a16="http://schemas.microsoft.com/office/drawing/2014/main" id="{DC70FB8F-A303-8CD5-926E-B6D64BC80CDB}"/>
              </a:ext>
            </a:extLst>
          </p:cNvPr>
          <p:cNvSpPr txBox="1"/>
          <p:nvPr/>
        </p:nvSpPr>
        <p:spPr>
          <a:xfrm>
            <a:off x="1337187" y="1415845"/>
            <a:ext cx="7313100" cy="923330"/>
          </a:xfrm>
          <a:prstGeom prst="rect">
            <a:avLst/>
          </a:prstGeom>
          <a:noFill/>
        </p:spPr>
        <p:txBody>
          <a:bodyPr wrap="square" lIns="91440" tIns="45720" rIns="91440" bIns="45720" rtlCol="0" anchor="t">
            <a:spAutoFit/>
          </a:bodyPr>
          <a:lstStyle/>
          <a:p>
            <a:endParaRPr lang="pt-BR"/>
          </a:p>
          <a:p>
            <a:r>
              <a:rPr lang="pt-BR" b="1" dirty="0">
                <a:solidFill>
                  <a:srgbClr val="485A7C"/>
                </a:solidFill>
                <a:latin typeface="Poppins"/>
                <a:ea typeface="Calibri"/>
                <a:cs typeface="Poppins"/>
              </a:rPr>
              <a:t>Técnicas Administrativas para o Serviço Público</a:t>
            </a:r>
            <a:endParaRPr lang="pt-BR" dirty="0"/>
          </a:p>
          <a:p>
            <a:endParaRPr lang="pt-BR" dirty="0">
              <a:ea typeface="Calibri"/>
            </a:endParaRPr>
          </a:p>
        </p:txBody>
      </p:sp>
      <p:sp>
        <p:nvSpPr>
          <p:cNvPr id="6" name="CaixaDeTexto 5">
            <a:extLst>
              <a:ext uri="{FF2B5EF4-FFF2-40B4-BE49-F238E27FC236}">
                <a16:creationId xmlns:a16="http://schemas.microsoft.com/office/drawing/2014/main" id="{8D59D4BB-C87B-241B-F99D-01A0C877F1F5}"/>
              </a:ext>
            </a:extLst>
          </p:cNvPr>
          <p:cNvSpPr txBox="1"/>
          <p:nvPr/>
        </p:nvSpPr>
        <p:spPr>
          <a:xfrm>
            <a:off x="1209368" y="2635045"/>
            <a:ext cx="6695767" cy="3046988"/>
          </a:xfrm>
          <a:prstGeom prst="rect">
            <a:avLst/>
          </a:prstGeom>
          <a:noFill/>
        </p:spPr>
        <p:txBody>
          <a:bodyPr wrap="square" lIns="91440" tIns="45720" rIns="91440" bIns="45720" rtlCol="0" anchor="t">
            <a:spAutoFit/>
          </a:bodyPr>
          <a:lstStyle/>
          <a:p>
            <a:endParaRPr lang="pt-BR"/>
          </a:p>
          <a:p>
            <a:r>
              <a:rPr lang="pt-BR" sz="1200" dirty="0">
                <a:latin typeface="Montserrat"/>
                <a:ea typeface="Calibri"/>
                <a:cs typeface="Arial"/>
              </a:rPr>
              <a:t>1  A gestão de documentos e arquivologia</a:t>
            </a:r>
            <a:br>
              <a:rPr lang="pt-BR" sz="1200" dirty="0">
                <a:latin typeface="Montserrat"/>
                <a:ea typeface="Calibri"/>
              </a:rPr>
            </a:br>
            <a:r>
              <a:rPr lang="pt-BR" sz="1200" dirty="0">
                <a:latin typeface="Montserrat"/>
                <a:ea typeface="Calibri"/>
                <a:cs typeface="Arial"/>
              </a:rPr>
              <a:t>2 Organização como facilitador do Acesso à Informação</a:t>
            </a:r>
            <a:br>
              <a:rPr lang="pt-BR" sz="1200" dirty="0">
                <a:latin typeface="Montserrat"/>
                <a:ea typeface="Calibri"/>
              </a:rPr>
            </a:br>
            <a:r>
              <a:rPr lang="pt-BR" sz="1200" dirty="0">
                <a:latin typeface="Montserrat"/>
                <a:ea typeface="Calibri"/>
                <a:cs typeface="Arial"/>
              </a:rPr>
              <a:t>3 Legislação brasileira da gestão de documentos</a:t>
            </a:r>
            <a:br>
              <a:rPr lang="pt-BR" sz="1200" dirty="0">
                <a:latin typeface="Montserrat"/>
                <a:ea typeface="Calibri"/>
              </a:rPr>
            </a:br>
            <a:r>
              <a:rPr lang="pt-BR" sz="1200" dirty="0">
                <a:latin typeface="Montserrat"/>
                <a:ea typeface="Calibri"/>
                <a:cs typeface="Arial"/>
              </a:rPr>
              <a:t>4 Informação x dados</a:t>
            </a:r>
            <a:br>
              <a:rPr lang="pt-BR" sz="1200" dirty="0">
                <a:latin typeface="Montserrat"/>
                <a:ea typeface="Calibri"/>
              </a:rPr>
            </a:br>
            <a:r>
              <a:rPr lang="pt-BR" sz="1200" dirty="0">
                <a:latin typeface="Montserrat"/>
                <a:ea typeface="Calibri"/>
                <a:cs typeface="Arial"/>
              </a:rPr>
              <a:t>5 A gestão informatizada de documentos </a:t>
            </a:r>
            <a:br>
              <a:rPr lang="pt-BR" sz="1200" dirty="0">
                <a:latin typeface="Montserrat"/>
                <a:ea typeface="Calibri"/>
              </a:rPr>
            </a:br>
            <a:r>
              <a:rPr lang="pt-BR" sz="1200" dirty="0">
                <a:latin typeface="Montserrat"/>
                <a:ea typeface="Calibri"/>
                <a:cs typeface="Arial"/>
              </a:rPr>
              <a:t>6 Técnica e sistema de arquivos</a:t>
            </a:r>
            <a:br>
              <a:rPr lang="pt-BR" sz="1200" dirty="0">
                <a:latin typeface="Montserrat"/>
                <a:ea typeface="Calibri"/>
              </a:rPr>
            </a:br>
            <a:r>
              <a:rPr lang="pt-BR" sz="1200" dirty="0">
                <a:latin typeface="Montserrat"/>
                <a:ea typeface="Calibri"/>
                <a:cs typeface="Arial"/>
              </a:rPr>
              <a:t>7 Teoria das três idades</a:t>
            </a:r>
            <a:br>
              <a:rPr lang="pt-BR" sz="1200" dirty="0">
                <a:latin typeface="Montserrat"/>
                <a:ea typeface="Calibri"/>
              </a:rPr>
            </a:br>
            <a:r>
              <a:rPr lang="pt-BR" sz="1200" dirty="0">
                <a:latin typeface="Montserrat"/>
                <a:ea typeface="Calibri"/>
                <a:cs typeface="Arial"/>
              </a:rPr>
              <a:t>8 Formas de arquivamento dos documentos</a:t>
            </a:r>
            <a:br>
              <a:rPr lang="pt-BR" sz="1200" dirty="0">
                <a:latin typeface="Montserrat"/>
                <a:ea typeface="Calibri"/>
              </a:rPr>
            </a:br>
            <a:r>
              <a:rPr lang="pt-BR" sz="1200" dirty="0">
                <a:latin typeface="Montserrat"/>
                <a:ea typeface="Calibri"/>
                <a:cs typeface="Arial"/>
              </a:rPr>
              <a:t>9 Métodos</a:t>
            </a:r>
            <a:br>
              <a:rPr lang="pt-BR" sz="1200" dirty="0">
                <a:latin typeface="Montserrat"/>
                <a:ea typeface="Calibri"/>
              </a:rPr>
            </a:br>
            <a:r>
              <a:rPr lang="pt-BR" sz="1200" dirty="0">
                <a:latin typeface="Montserrat"/>
                <a:ea typeface="Calibri"/>
                <a:cs typeface="Arial"/>
              </a:rPr>
              <a:t>10 Digitalização/microfilmagem/desarquivamento</a:t>
            </a:r>
            <a:endParaRPr lang="pt-BR" dirty="0">
              <a:cs typeface="Arial"/>
            </a:endParaRPr>
          </a:p>
          <a:p>
            <a:br>
              <a:rPr lang="en-US" dirty="0"/>
            </a:br>
            <a:endParaRPr lang="en-US" dirty="0"/>
          </a:p>
          <a:p>
            <a:endParaRPr lang="pt-BR">
              <a:ea typeface="Calibri"/>
            </a:endParaRPr>
          </a:p>
        </p:txBody>
      </p:sp>
    </p:spTree>
  </p:cSld>
  <p:clrMapOvr>
    <a:masterClrMapping/>
  </p:clrMapOvr>
  <p:transition spd="med" advClick="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695C02-E0DA-1B95-1628-473F1FE58141}"/>
            </a:ext>
          </a:extLst>
        </p:cNvPr>
        <p:cNvGrpSpPr/>
        <p:nvPr/>
      </p:nvGrpSpPr>
      <p:grpSpPr>
        <a:xfrm>
          <a:off x="0" y="0"/>
          <a:ext cx="0" cy="0"/>
          <a:chOff x="0" y="0"/>
          <a:chExt cx="0" cy="0"/>
        </a:xfrm>
      </p:grpSpPr>
      <p:pic>
        <p:nvPicPr>
          <p:cNvPr id="3" name="Imagem 2">
            <a:extLst>
              <a:ext uri="{FF2B5EF4-FFF2-40B4-BE49-F238E27FC236}">
                <a16:creationId xmlns:a16="http://schemas.microsoft.com/office/drawing/2014/main" id="{3F68BEC1-91A7-EC5D-4535-B8BDF05D509B}"/>
              </a:ext>
            </a:extLst>
          </p:cNvPr>
          <p:cNvPicPr>
            <a:picLocks noChangeAspect="1"/>
          </p:cNvPicPr>
          <p:nvPr/>
        </p:nvPicPr>
        <p:blipFill>
          <a:blip r:embed="rId2"/>
          <a:stretch>
            <a:fillRect/>
          </a:stretch>
        </p:blipFill>
        <p:spPr>
          <a:xfrm>
            <a:off x="0" y="-156009"/>
            <a:ext cx="9144000" cy="6857999"/>
          </a:xfrm>
          <a:prstGeom prst="rect">
            <a:avLst/>
          </a:prstGeom>
        </p:spPr>
      </p:pic>
      <p:sp>
        <p:nvSpPr>
          <p:cNvPr id="4" name="CaixaDeTexto 3">
            <a:extLst>
              <a:ext uri="{FF2B5EF4-FFF2-40B4-BE49-F238E27FC236}">
                <a16:creationId xmlns:a16="http://schemas.microsoft.com/office/drawing/2014/main" id="{C4822D00-293A-1003-A0D0-1A0FF819375A}"/>
              </a:ext>
            </a:extLst>
          </p:cNvPr>
          <p:cNvSpPr txBox="1"/>
          <p:nvPr/>
        </p:nvSpPr>
        <p:spPr>
          <a:xfrm>
            <a:off x="1153114" y="1716690"/>
            <a:ext cx="6807274" cy="4132093"/>
          </a:xfrm>
          <a:prstGeom prst="rect">
            <a:avLst/>
          </a:prstGeom>
          <a:noFill/>
        </p:spPr>
        <p:txBody>
          <a:bodyPr wrap="square" lIns="91440" tIns="45720" rIns="91440" bIns="45720" anchor="t">
            <a:spAutoFit/>
          </a:bodyPr>
          <a:lstStyle/>
          <a:p>
            <a:r>
              <a:rPr lang="pt-BR" sz="1600" kern="100">
                <a:latin typeface="Arial"/>
                <a:ea typeface="Aptos" panose="020B0004020202020204" pitchFamily="34" charset="0"/>
                <a:cs typeface="Arial"/>
              </a:rPr>
              <a:t>O que é Documento</a:t>
            </a:r>
            <a:r>
              <a:rPr lang="pt-BR" sz="1600" kern="100">
                <a:effectLst/>
                <a:latin typeface="Arial"/>
                <a:ea typeface="Aptos" panose="020B0004020202020204" pitchFamily="34" charset="0"/>
                <a:cs typeface="Arial"/>
              </a:rPr>
              <a:t>?</a:t>
            </a:r>
            <a:r>
              <a:rPr lang="pt-BR" sz="1600" kern="100">
                <a:latin typeface="Arial"/>
                <a:ea typeface="Aptos" panose="020B0004020202020204" pitchFamily="34" charset="0"/>
                <a:cs typeface="Arial"/>
              </a:rPr>
              <a:t> </a:t>
            </a:r>
            <a:endParaRPr lang="pt-BR" sz="1600" kern="100">
              <a:effectLst/>
              <a:latin typeface="Arial" panose="020B0604020202020204" pitchFamily="34" charset="0"/>
              <a:ea typeface="Aptos" panose="020B0004020202020204" pitchFamily="34" charset="0"/>
              <a:cs typeface="Arial"/>
            </a:endParaRPr>
          </a:p>
          <a:p>
            <a:pPr algn="just"/>
            <a:r>
              <a:rPr lang="pt-BR" sz="1600" kern="100">
                <a:latin typeface="Arial"/>
                <a:ea typeface="Aptos" panose="020B0004020202020204" pitchFamily="34" charset="0"/>
                <a:cs typeface="Arial"/>
              </a:rPr>
              <a:t>Documento é toda e qualquer informação registrada </a:t>
            </a:r>
            <a:r>
              <a:rPr lang="pt-BR" sz="1600" kern="100">
                <a:effectLst/>
                <a:latin typeface="Arial"/>
                <a:ea typeface="Aptos" panose="020B0004020202020204" pitchFamily="34" charset="0"/>
                <a:cs typeface="Arial"/>
              </a:rPr>
              <a:t>em </a:t>
            </a:r>
            <a:r>
              <a:rPr lang="pt-BR" sz="1600" kern="100">
                <a:latin typeface="Arial"/>
                <a:ea typeface="Aptos" panose="020B0004020202020204" pitchFamily="34" charset="0"/>
                <a:cs typeface="Arial"/>
              </a:rPr>
              <a:t>um </a:t>
            </a:r>
            <a:r>
              <a:rPr lang="pt-BR" sz="1600" u="sng" kern="100">
                <a:latin typeface="Arial"/>
                <a:ea typeface="Aptos" panose="020B0004020202020204" pitchFamily="34" charset="0"/>
                <a:cs typeface="Arial"/>
                <a:hlinkClick r:id="rId3">
                  <a:extLst>
                    <a:ext uri="{A12FA001-AC4F-418D-AE19-62706E023703}">
                      <ahyp:hlinkClr xmlns:ahyp="http://schemas.microsoft.com/office/drawing/2018/hyperlinkcolor" val="tx"/>
                    </a:ext>
                  </a:extLst>
                </a:hlinkClick>
              </a:rPr>
              <a:t>suporte</a:t>
            </a:r>
            <a:r>
              <a:rPr lang="pt-BR" sz="1600" kern="100">
                <a:latin typeface="Arial"/>
                <a:ea typeface="Aptos" panose="020B0004020202020204" pitchFamily="34" charset="0"/>
                <a:cs typeface="Arial"/>
              </a:rPr>
              <a:t> (papel, microfilme, computador).</a:t>
            </a:r>
            <a:endParaRPr lang="pt-BR" sz="1600" kern="100">
              <a:effectLst/>
              <a:latin typeface="Arial"/>
              <a:ea typeface="Aptos" panose="020B0004020202020204" pitchFamily="34" charset="0"/>
              <a:cs typeface="Arial"/>
            </a:endParaRPr>
          </a:p>
          <a:p>
            <a:r>
              <a:rPr lang="pt-BR" sz="1600" i="1" kern="100">
                <a:latin typeface="Arial"/>
                <a:ea typeface="Aptos" panose="020B0004020202020204" pitchFamily="34" charset="0"/>
                <a:cs typeface="Arial"/>
              </a:rPr>
              <a:t>substantivo masculino</a:t>
            </a:r>
            <a:endParaRPr lang="pt-BR" sz="1600" i="1" kern="100">
              <a:effectLst/>
              <a:latin typeface="Arial"/>
              <a:ea typeface="Aptos" panose="020B0004020202020204" pitchFamily="34" charset="0"/>
              <a:cs typeface="Arial"/>
            </a:endParaRPr>
          </a:p>
          <a:p>
            <a:endParaRPr lang="pt-BR" sz="1600" i="1" kern="100">
              <a:latin typeface="Arial"/>
              <a:cs typeface="Arial"/>
            </a:endParaRPr>
          </a:p>
          <a:p>
            <a:pPr marL="441960">
              <a:lnSpc>
                <a:spcPct val="114999"/>
              </a:lnSpc>
              <a:spcAft>
                <a:spcPts val="800"/>
              </a:spcAft>
            </a:pPr>
            <a:r>
              <a:rPr lang="pt-BR" sz="1600" kern="100">
                <a:latin typeface="Arial"/>
                <a:cs typeface="Arial"/>
              </a:rPr>
              <a:t>Arquivar é a arte de colocar e conservar numa mesma ordem, devidamente classificados, toda correspondência, documentos e outros papéis relacionados com um indivíduo ou uma firma, com certa divisão geográfica, ou sobre determinado assunto, e assim por diante, de tal forma que estejam protegidos contra deterioração, destruição ou perda, e ao mesmo tempo nos facilitem sua localização e manejo</a:t>
            </a:r>
            <a:endParaRPr lang="pt-BR" sz="1600"/>
          </a:p>
          <a:p>
            <a:pPr marL="441960">
              <a:lnSpc>
                <a:spcPct val="115000"/>
              </a:lnSpc>
              <a:spcAft>
                <a:spcPts val="800"/>
              </a:spcAft>
            </a:pPr>
            <a:endParaRPr lang="pt-BR" sz="1800" kern="100">
              <a:effectLst/>
              <a:latin typeface="Aptos" panose="020B0004020202020204" pitchFamily="34" charset="0"/>
              <a:ea typeface="Aptos" panose="020B0004020202020204" pitchFamily="34" charset="0"/>
              <a:cs typeface="Times New Roman" panose="02020603050405020304" pitchFamily="18" charset="0"/>
            </a:endParaRPr>
          </a:p>
          <a:p>
            <a:pPr marL="441960">
              <a:lnSpc>
                <a:spcPct val="115000"/>
              </a:lnSpc>
              <a:spcAft>
                <a:spcPts val="800"/>
              </a:spcAft>
            </a:pPr>
            <a:endParaRPr lang="pt-BR" sz="1800" kern="10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36944313"/>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agem 2" descr="Forma, Seta&#10;&#10;Descrição gerada automaticamente">
            <a:extLst>
              <a:ext uri="{FF2B5EF4-FFF2-40B4-BE49-F238E27FC236}">
                <a16:creationId xmlns:a16="http://schemas.microsoft.com/office/drawing/2014/main" id="{D5AD208E-EA90-78A6-AC4F-9B689FFC6E65}"/>
              </a:ext>
            </a:extLst>
          </p:cNvPr>
          <p:cNvPicPr>
            <a:picLocks noChangeAspect="1"/>
          </p:cNvPicPr>
          <p:nvPr/>
        </p:nvPicPr>
        <p:blipFill>
          <a:blip r:embed="rId2"/>
          <a:srcRect r="24985" b="-1"/>
          <a:stretch>
            <a:fillRect/>
          </a:stretch>
        </p:blipFill>
        <p:spPr>
          <a:xfrm>
            <a:off x="20" y="1282"/>
            <a:ext cx="9143980" cy="6856718"/>
          </a:xfrm>
          <a:prstGeom prst="rect">
            <a:avLst/>
          </a:prstGeom>
        </p:spPr>
      </p:pic>
      <p:sp>
        <p:nvSpPr>
          <p:cNvPr id="2" name="CaixaDeTexto 1">
            <a:extLst>
              <a:ext uri="{FF2B5EF4-FFF2-40B4-BE49-F238E27FC236}">
                <a16:creationId xmlns:a16="http://schemas.microsoft.com/office/drawing/2014/main" id="{A1D03350-BA14-F125-C0B1-9A0EA5E063FA}"/>
              </a:ext>
            </a:extLst>
          </p:cNvPr>
          <p:cNvSpPr txBox="1"/>
          <p:nvPr/>
        </p:nvSpPr>
        <p:spPr>
          <a:xfrm>
            <a:off x="925391" y="1255102"/>
            <a:ext cx="6424978" cy="369331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Calibri"/>
                <a:ea typeface="Calibri"/>
                <a:cs typeface="Calibri"/>
              </a:rPr>
              <a:t>A </a:t>
            </a:r>
            <a:r>
              <a:rPr lang="en-US" dirty="0" err="1">
                <a:latin typeface="Calibri"/>
                <a:ea typeface="Calibri"/>
                <a:cs typeface="Calibri"/>
              </a:rPr>
              <a:t>gestão</a:t>
            </a:r>
            <a:r>
              <a:rPr lang="en-US" dirty="0">
                <a:latin typeface="Calibri"/>
                <a:ea typeface="Calibri"/>
                <a:cs typeface="Calibri"/>
              </a:rPr>
              <a:t> </a:t>
            </a:r>
            <a:r>
              <a:rPr lang="en-US" dirty="0" err="1">
                <a:latin typeface="Calibri"/>
                <a:ea typeface="Calibri"/>
                <a:cs typeface="Calibri"/>
              </a:rPr>
              <a:t>informatizada</a:t>
            </a:r>
            <a:r>
              <a:rPr lang="en-US" dirty="0">
                <a:latin typeface="Calibri"/>
                <a:ea typeface="Calibri"/>
                <a:cs typeface="Calibri"/>
              </a:rPr>
              <a:t> de </a:t>
            </a:r>
            <a:r>
              <a:rPr lang="en-US" dirty="0" err="1">
                <a:latin typeface="Calibri"/>
                <a:ea typeface="Calibri"/>
                <a:cs typeface="Calibri"/>
              </a:rPr>
              <a:t>documentos</a:t>
            </a:r>
            <a:r>
              <a:rPr lang="en-US" dirty="0">
                <a:latin typeface="Calibri"/>
                <a:ea typeface="Calibri"/>
                <a:cs typeface="Calibri"/>
              </a:rPr>
              <a:t> é o </a:t>
            </a:r>
            <a:r>
              <a:rPr lang="en-US" dirty="0" err="1">
                <a:latin typeface="Calibri"/>
                <a:ea typeface="Calibri"/>
                <a:cs typeface="Calibri"/>
              </a:rPr>
              <a:t>uso</a:t>
            </a:r>
            <a:r>
              <a:rPr lang="en-US" dirty="0">
                <a:latin typeface="Calibri"/>
                <a:ea typeface="Calibri"/>
                <a:cs typeface="Calibri"/>
              </a:rPr>
              <a:t> de </a:t>
            </a:r>
            <a:r>
              <a:rPr lang="en-US" dirty="0" err="1">
                <a:latin typeface="Calibri"/>
                <a:ea typeface="Calibri"/>
                <a:cs typeface="Calibri"/>
              </a:rPr>
              <a:t>sistemas</a:t>
            </a:r>
            <a:r>
              <a:rPr lang="en-US" dirty="0">
                <a:latin typeface="Calibri"/>
                <a:ea typeface="Calibri"/>
                <a:cs typeface="Calibri"/>
              </a:rPr>
              <a:t> </a:t>
            </a:r>
            <a:r>
              <a:rPr lang="en-US" dirty="0" err="1">
                <a:latin typeface="Calibri"/>
                <a:ea typeface="Calibri"/>
                <a:cs typeface="Calibri"/>
              </a:rPr>
              <a:t>eletrônicos</a:t>
            </a:r>
            <a:r>
              <a:rPr lang="en-US" dirty="0">
                <a:latin typeface="Calibri"/>
                <a:ea typeface="Calibri"/>
                <a:cs typeface="Calibri"/>
              </a:rPr>
              <a:t> para </a:t>
            </a:r>
            <a:r>
              <a:rPr lang="en-US" dirty="0" err="1">
                <a:latin typeface="Calibri"/>
                <a:ea typeface="Calibri"/>
                <a:cs typeface="Calibri"/>
              </a:rPr>
              <a:t>organizar</a:t>
            </a:r>
            <a:r>
              <a:rPr lang="en-US" dirty="0">
                <a:latin typeface="Calibri"/>
                <a:ea typeface="Calibri"/>
                <a:cs typeface="Calibri"/>
              </a:rPr>
              <a:t>, </a:t>
            </a:r>
            <a:r>
              <a:rPr lang="en-US" dirty="0" err="1">
                <a:latin typeface="Calibri"/>
                <a:ea typeface="Calibri"/>
                <a:cs typeface="Calibri"/>
              </a:rPr>
              <a:t>armazenar</a:t>
            </a:r>
            <a:r>
              <a:rPr lang="en-US" dirty="0">
                <a:latin typeface="Calibri"/>
                <a:ea typeface="Calibri"/>
                <a:cs typeface="Calibri"/>
              </a:rPr>
              <a:t> e </a:t>
            </a:r>
            <a:r>
              <a:rPr lang="en-US" dirty="0" err="1">
                <a:latin typeface="Calibri"/>
                <a:ea typeface="Calibri"/>
                <a:cs typeface="Calibri"/>
              </a:rPr>
              <a:t>acessar</a:t>
            </a:r>
            <a:r>
              <a:rPr lang="en-US" dirty="0">
                <a:latin typeface="Calibri"/>
                <a:ea typeface="Calibri"/>
                <a:cs typeface="Calibri"/>
              </a:rPr>
              <a:t> </a:t>
            </a:r>
            <a:r>
              <a:rPr lang="en-US" dirty="0" err="1">
                <a:latin typeface="Calibri"/>
                <a:ea typeface="Calibri"/>
                <a:cs typeface="Calibri"/>
              </a:rPr>
              <a:t>documentos</a:t>
            </a:r>
            <a:r>
              <a:rPr lang="en-US" dirty="0">
                <a:latin typeface="Calibri"/>
                <a:ea typeface="Calibri"/>
                <a:cs typeface="Calibri"/>
              </a:rPr>
              <a:t> de forma </a:t>
            </a:r>
            <a:r>
              <a:rPr lang="en-US" dirty="0" err="1">
                <a:latin typeface="Calibri"/>
                <a:ea typeface="Calibri"/>
                <a:cs typeface="Calibri"/>
              </a:rPr>
              <a:t>eficiente</a:t>
            </a:r>
            <a:r>
              <a:rPr lang="en-US" dirty="0">
                <a:latin typeface="Calibri"/>
                <a:ea typeface="Calibri"/>
                <a:cs typeface="Calibri"/>
              </a:rPr>
              <a:t> e </a:t>
            </a:r>
            <a:r>
              <a:rPr lang="en-US" dirty="0" err="1">
                <a:latin typeface="Calibri"/>
                <a:ea typeface="Calibri"/>
                <a:cs typeface="Calibri"/>
              </a:rPr>
              <a:t>segura</a:t>
            </a:r>
            <a:r>
              <a:rPr lang="en-US" dirty="0">
                <a:latin typeface="Calibri"/>
                <a:ea typeface="Calibri"/>
                <a:cs typeface="Calibri"/>
              </a:rPr>
              <a:t>. Ela </a:t>
            </a:r>
            <a:r>
              <a:rPr lang="en-US" dirty="0" err="1">
                <a:latin typeface="Calibri"/>
                <a:ea typeface="Calibri"/>
                <a:cs typeface="Calibri"/>
              </a:rPr>
              <a:t>permite</a:t>
            </a:r>
            <a:r>
              <a:rPr lang="en-US" dirty="0">
                <a:latin typeface="Calibri"/>
                <a:ea typeface="Calibri"/>
                <a:cs typeface="Calibri"/>
              </a:rPr>
              <a:t> a </a:t>
            </a:r>
            <a:r>
              <a:rPr lang="en-US" dirty="0" err="1">
                <a:latin typeface="Calibri"/>
                <a:ea typeface="Calibri"/>
                <a:cs typeface="Calibri"/>
              </a:rPr>
              <a:t>digitalização</a:t>
            </a:r>
            <a:r>
              <a:rPr lang="en-US" dirty="0">
                <a:latin typeface="Calibri"/>
                <a:ea typeface="Calibri"/>
                <a:cs typeface="Calibri"/>
              </a:rPr>
              <a:t>, </a:t>
            </a:r>
            <a:r>
              <a:rPr lang="en-US" dirty="0" err="1">
                <a:latin typeface="Calibri"/>
                <a:ea typeface="Calibri"/>
                <a:cs typeface="Calibri"/>
              </a:rPr>
              <a:t>classificação</a:t>
            </a:r>
            <a:r>
              <a:rPr lang="en-US" dirty="0">
                <a:latin typeface="Calibri"/>
                <a:ea typeface="Calibri"/>
                <a:cs typeface="Calibri"/>
              </a:rPr>
              <a:t> e </a:t>
            </a:r>
            <a:r>
              <a:rPr lang="en-US" dirty="0" err="1">
                <a:latin typeface="Calibri"/>
                <a:ea typeface="Calibri"/>
                <a:cs typeface="Calibri"/>
              </a:rPr>
              <a:t>recuperação</a:t>
            </a:r>
            <a:r>
              <a:rPr lang="en-US" dirty="0">
                <a:latin typeface="Calibri"/>
                <a:ea typeface="Calibri"/>
                <a:cs typeface="Calibri"/>
              </a:rPr>
              <a:t> </a:t>
            </a:r>
            <a:r>
              <a:rPr lang="en-US" dirty="0" err="1">
                <a:latin typeface="Calibri"/>
                <a:ea typeface="Calibri"/>
                <a:cs typeface="Calibri"/>
              </a:rPr>
              <a:t>rápida</a:t>
            </a:r>
            <a:r>
              <a:rPr lang="en-US" dirty="0">
                <a:latin typeface="Calibri"/>
                <a:ea typeface="Calibri"/>
                <a:cs typeface="Calibri"/>
              </a:rPr>
              <a:t> de </a:t>
            </a:r>
            <a:r>
              <a:rPr lang="en-US" dirty="0" err="1">
                <a:latin typeface="Calibri"/>
                <a:ea typeface="Calibri"/>
                <a:cs typeface="Calibri"/>
              </a:rPr>
              <a:t>informações</a:t>
            </a:r>
            <a:r>
              <a:rPr lang="en-US" dirty="0">
                <a:latin typeface="Calibri"/>
                <a:ea typeface="Calibri"/>
                <a:cs typeface="Calibri"/>
              </a:rPr>
              <a:t>, </a:t>
            </a:r>
            <a:r>
              <a:rPr lang="en-US" dirty="0" err="1">
                <a:latin typeface="Calibri"/>
                <a:ea typeface="Calibri"/>
                <a:cs typeface="Calibri"/>
              </a:rPr>
              <a:t>reduzindo</a:t>
            </a:r>
            <a:r>
              <a:rPr lang="en-US" dirty="0">
                <a:latin typeface="Calibri"/>
                <a:ea typeface="Calibri"/>
                <a:cs typeface="Calibri"/>
              </a:rPr>
              <a:t> o </a:t>
            </a:r>
            <a:r>
              <a:rPr lang="en-US" dirty="0" err="1">
                <a:latin typeface="Calibri"/>
                <a:ea typeface="Calibri"/>
                <a:cs typeface="Calibri"/>
              </a:rPr>
              <a:t>espaço</a:t>
            </a:r>
            <a:r>
              <a:rPr lang="en-US" dirty="0">
                <a:latin typeface="Calibri"/>
                <a:ea typeface="Calibri"/>
                <a:cs typeface="Calibri"/>
              </a:rPr>
              <a:t> </a:t>
            </a:r>
            <a:r>
              <a:rPr lang="en-US" dirty="0" err="1">
                <a:latin typeface="Calibri"/>
                <a:ea typeface="Calibri"/>
                <a:cs typeface="Calibri"/>
              </a:rPr>
              <a:t>físico</a:t>
            </a:r>
            <a:r>
              <a:rPr lang="en-US" dirty="0">
                <a:latin typeface="Calibri"/>
                <a:ea typeface="Calibri"/>
                <a:cs typeface="Calibri"/>
              </a:rPr>
              <a:t> </a:t>
            </a:r>
            <a:r>
              <a:rPr lang="en-US" dirty="0" err="1">
                <a:latin typeface="Calibri"/>
                <a:ea typeface="Calibri"/>
                <a:cs typeface="Calibri"/>
              </a:rPr>
              <a:t>necessário</a:t>
            </a:r>
            <a:r>
              <a:rPr lang="en-US" dirty="0">
                <a:latin typeface="Calibri"/>
                <a:ea typeface="Calibri"/>
                <a:cs typeface="Calibri"/>
              </a:rPr>
              <a:t> para </a:t>
            </a:r>
            <a:r>
              <a:rPr lang="en-US" dirty="0" err="1">
                <a:latin typeface="Calibri"/>
                <a:ea typeface="Calibri"/>
                <a:cs typeface="Calibri"/>
              </a:rPr>
              <a:t>armazenamento</a:t>
            </a:r>
            <a:r>
              <a:rPr lang="en-US" dirty="0">
                <a:latin typeface="Calibri"/>
                <a:ea typeface="Calibri"/>
                <a:cs typeface="Calibri"/>
              </a:rPr>
              <a:t> e </a:t>
            </a:r>
            <a:r>
              <a:rPr lang="en-US" dirty="0" err="1">
                <a:latin typeface="Calibri"/>
                <a:ea typeface="Calibri"/>
                <a:cs typeface="Calibri"/>
              </a:rPr>
              <a:t>aumentando</a:t>
            </a:r>
            <a:r>
              <a:rPr lang="en-US" dirty="0">
                <a:latin typeface="Calibri"/>
                <a:ea typeface="Calibri"/>
                <a:cs typeface="Calibri"/>
              </a:rPr>
              <a:t> a </a:t>
            </a:r>
            <a:r>
              <a:rPr lang="en-US" dirty="0" err="1">
                <a:latin typeface="Calibri"/>
                <a:ea typeface="Calibri"/>
                <a:cs typeface="Calibri"/>
              </a:rPr>
              <a:t>segurança</a:t>
            </a:r>
            <a:r>
              <a:rPr lang="en-US" dirty="0">
                <a:latin typeface="Calibri"/>
                <a:ea typeface="Calibri"/>
                <a:cs typeface="Calibri"/>
              </a:rPr>
              <a:t> dos dados2. </a:t>
            </a:r>
            <a:r>
              <a:rPr lang="en-US" dirty="0" err="1">
                <a:latin typeface="Calibri"/>
                <a:ea typeface="Calibri"/>
                <a:cs typeface="Calibri"/>
              </a:rPr>
              <a:t>Além</a:t>
            </a:r>
            <a:r>
              <a:rPr lang="en-US" dirty="0">
                <a:latin typeface="Calibri"/>
                <a:ea typeface="Calibri"/>
                <a:cs typeface="Calibri"/>
              </a:rPr>
              <a:t> </a:t>
            </a:r>
            <a:r>
              <a:rPr lang="en-US" dirty="0" err="1">
                <a:latin typeface="Calibri"/>
                <a:ea typeface="Calibri"/>
                <a:cs typeface="Calibri"/>
              </a:rPr>
              <a:t>disso</a:t>
            </a:r>
            <a:r>
              <a:rPr lang="en-US" dirty="0">
                <a:latin typeface="Calibri"/>
                <a:ea typeface="Calibri"/>
                <a:cs typeface="Calibri"/>
              </a:rPr>
              <a:t>, </a:t>
            </a:r>
            <a:r>
              <a:rPr lang="en-US" dirty="0" err="1">
                <a:latin typeface="Calibri"/>
                <a:ea typeface="Calibri"/>
                <a:cs typeface="Calibri"/>
              </a:rPr>
              <a:t>essa</a:t>
            </a:r>
            <a:r>
              <a:rPr lang="en-US" dirty="0">
                <a:latin typeface="Calibri"/>
                <a:ea typeface="Calibri"/>
                <a:cs typeface="Calibri"/>
              </a:rPr>
              <a:t> </a:t>
            </a:r>
            <a:r>
              <a:rPr lang="en-US" dirty="0" err="1">
                <a:latin typeface="Calibri"/>
                <a:ea typeface="Calibri"/>
                <a:cs typeface="Calibri"/>
              </a:rPr>
              <a:t>abordagem</a:t>
            </a:r>
            <a:r>
              <a:rPr lang="en-US" dirty="0">
                <a:latin typeface="Calibri"/>
                <a:ea typeface="Calibri"/>
                <a:cs typeface="Calibri"/>
              </a:rPr>
              <a:t> </a:t>
            </a:r>
            <a:r>
              <a:rPr lang="en-US" dirty="0" err="1">
                <a:latin typeface="Calibri"/>
                <a:ea typeface="Calibri"/>
                <a:cs typeface="Calibri"/>
              </a:rPr>
              <a:t>facilita</a:t>
            </a:r>
            <a:r>
              <a:rPr lang="en-US" dirty="0">
                <a:latin typeface="Calibri"/>
                <a:ea typeface="Calibri"/>
                <a:cs typeface="Calibri"/>
              </a:rPr>
              <a:t> o </a:t>
            </a:r>
            <a:r>
              <a:rPr lang="en-US" dirty="0" err="1">
                <a:latin typeface="Calibri"/>
                <a:ea typeface="Calibri"/>
                <a:cs typeface="Calibri"/>
              </a:rPr>
              <a:t>cumprimento</a:t>
            </a:r>
            <a:r>
              <a:rPr lang="en-US" dirty="0">
                <a:latin typeface="Calibri"/>
                <a:ea typeface="Calibri"/>
                <a:cs typeface="Calibri"/>
              </a:rPr>
              <a:t> de </a:t>
            </a:r>
            <a:r>
              <a:rPr lang="en-US" dirty="0" err="1">
                <a:latin typeface="Calibri"/>
                <a:ea typeface="Calibri"/>
                <a:cs typeface="Calibri"/>
              </a:rPr>
              <a:t>normas</a:t>
            </a:r>
            <a:r>
              <a:rPr lang="en-US" dirty="0">
                <a:latin typeface="Calibri"/>
                <a:ea typeface="Calibri"/>
                <a:cs typeface="Calibri"/>
              </a:rPr>
              <a:t> </a:t>
            </a:r>
            <a:r>
              <a:rPr lang="en-US" dirty="0" err="1">
                <a:latin typeface="Calibri"/>
                <a:ea typeface="Calibri"/>
                <a:cs typeface="Calibri"/>
              </a:rPr>
              <a:t>regulatórias</a:t>
            </a:r>
            <a:r>
              <a:rPr lang="en-US" dirty="0">
                <a:latin typeface="Calibri"/>
                <a:ea typeface="Calibri"/>
                <a:cs typeface="Calibri"/>
              </a:rPr>
              <a:t> e </a:t>
            </a:r>
            <a:r>
              <a:rPr lang="en-US" dirty="0" err="1">
                <a:latin typeface="Calibri"/>
                <a:ea typeface="Calibri"/>
                <a:cs typeface="Calibri"/>
              </a:rPr>
              <a:t>melhora</a:t>
            </a:r>
            <a:r>
              <a:rPr lang="en-US" dirty="0">
                <a:latin typeface="Calibri"/>
                <a:ea typeface="Calibri"/>
                <a:cs typeface="Calibri"/>
              </a:rPr>
              <a:t> a </a:t>
            </a:r>
            <a:r>
              <a:rPr lang="en-US" dirty="0" err="1">
                <a:latin typeface="Calibri"/>
                <a:ea typeface="Calibri"/>
                <a:cs typeface="Calibri"/>
              </a:rPr>
              <a:t>produtividade</a:t>
            </a:r>
            <a:r>
              <a:rPr lang="en-US" dirty="0">
                <a:latin typeface="Calibri"/>
                <a:ea typeface="Calibri"/>
                <a:cs typeface="Calibri"/>
              </a:rPr>
              <a:t> </a:t>
            </a:r>
            <a:r>
              <a:rPr lang="en-US" dirty="0" err="1">
                <a:latin typeface="Calibri"/>
                <a:ea typeface="Calibri"/>
                <a:cs typeface="Calibri"/>
              </a:rPr>
              <a:t>ao</a:t>
            </a:r>
            <a:r>
              <a:rPr lang="en-US" dirty="0">
                <a:latin typeface="Calibri"/>
                <a:ea typeface="Calibri"/>
                <a:cs typeface="Calibri"/>
              </a:rPr>
              <a:t> </a:t>
            </a:r>
            <a:r>
              <a:rPr lang="en-US" dirty="0" err="1">
                <a:latin typeface="Calibri"/>
                <a:ea typeface="Calibri"/>
                <a:cs typeface="Calibri"/>
              </a:rPr>
              <a:t>eliminar</a:t>
            </a:r>
            <a:r>
              <a:rPr lang="en-US" dirty="0">
                <a:latin typeface="Calibri"/>
                <a:ea typeface="Calibri"/>
                <a:cs typeface="Calibri"/>
              </a:rPr>
              <a:t> </a:t>
            </a:r>
            <a:r>
              <a:rPr lang="en-US" dirty="0" err="1">
                <a:latin typeface="Calibri"/>
                <a:ea typeface="Calibri"/>
                <a:cs typeface="Calibri"/>
              </a:rPr>
              <a:t>processos</a:t>
            </a:r>
            <a:r>
              <a:rPr lang="en-US" dirty="0">
                <a:latin typeface="Calibri"/>
                <a:ea typeface="Calibri"/>
                <a:cs typeface="Calibri"/>
              </a:rPr>
              <a:t> </a:t>
            </a:r>
            <a:r>
              <a:rPr lang="en-US" dirty="0" err="1">
                <a:latin typeface="Calibri"/>
                <a:ea typeface="Calibri"/>
                <a:cs typeface="Calibri"/>
              </a:rPr>
              <a:t>manuais</a:t>
            </a:r>
            <a:endParaRPr lang="pt-BR" dirty="0" err="1"/>
          </a:p>
          <a:p>
            <a:endParaRPr lang="en-US"/>
          </a:p>
          <a:p>
            <a:endParaRPr lang="en-US"/>
          </a:p>
          <a:p>
            <a:endParaRPr lang="en-US"/>
          </a:p>
          <a:p>
            <a:endParaRPr lang="en-US"/>
          </a:p>
          <a:p>
            <a:endParaRPr lang="en-US"/>
          </a:p>
        </p:txBody>
      </p:sp>
    </p:spTree>
    <p:extLst>
      <p:ext uri="{BB962C8B-B14F-4D97-AF65-F5344CB8AC3E}">
        <p14:creationId xmlns:p14="http://schemas.microsoft.com/office/powerpoint/2010/main" val="4049486053"/>
      </p:ext>
    </p:extLst>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Imagem 1">
            <a:extLst>
              <a:ext uri="{FF2B5EF4-FFF2-40B4-BE49-F238E27FC236}">
                <a16:creationId xmlns:a16="http://schemas.microsoft.com/office/drawing/2014/main" id="{31315E15-A606-51FB-75C3-FB44AE43635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7763" y="1844675"/>
            <a:ext cx="6891337" cy="3328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m 2" descr="Forma, Seta&#10;&#10;Descrição gerada automaticamente">
            <a:extLst>
              <a:ext uri="{FF2B5EF4-FFF2-40B4-BE49-F238E27FC236}">
                <a16:creationId xmlns:a16="http://schemas.microsoft.com/office/drawing/2014/main" id="{B8DFD22E-D557-34EC-4315-8BD589E12C75}"/>
              </a:ext>
            </a:extLst>
          </p:cNvPr>
          <p:cNvPicPr>
            <a:picLocks noChangeAspect="1"/>
          </p:cNvPicPr>
          <p:nvPr/>
        </p:nvPicPr>
        <p:blipFill>
          <a:blip r:embed="rId3"/>
          <a:stretch>
            <a:fillRect/>
          </a:stretch>
        </p:blipFill>
        <p:spPr>
          <a:xfrm>
            <a:off x="14206" y="4083"/>
            <a:ext cx="9152163" cy="6849834"/>
          </a:xfrm>
          <a:prstGeom prst="rect">
            <a:avLst/>
          </a:prstGeom>
        </p:spPr>
      </p:pic>
      <p:sp>
        <p:nvSpPr>
          <p:cNvPr id="2" name="CaixaDeTexto 1">
            <a:extLst>
              <a:ext uri="{FF2B5EF4-FFF2-40B4-BE49-F238E27FC236}">
                <a16:creationId xmlns:a16="http://schemas.microsoft.com/office/drawing/2014/main" id="{81D1BA97-D24F-F24A-600B-95CEA8AC6738}"/>
              </a:ext>
            </a:extLst>
          </p:cNvPr>
          <p:cNvSpPr txBox="1"/>
          <p:nvPr/>
        </p:nvSpPr>
        <p:spPr>
          <a:xfrm>
            <a:off x="276958" y="716574"/>
            <a:ext cx="8513150" cy="550920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alibri"/>
                <a:ea typeface="Calibri"/>
                <a:cs typeface="Arial"/>
              </a:rPr>
              <a:t>A </a:t>
            </a:r>
            <a:r>
              <a:rPr lang="en-US" sz="1600" b="1" err="1">
                <a:latin typeface="Calibri"/>
                <a:ea typeface="Calibri"/>
                <a:cs typeface="Arial"/>
              </a:rPr>
              <a:t>organização</a:t>
            </a:r>
            <a:r>
              <a:rPr lang="en-US" sz="1600" b="1" dirty="0">
                <a:latin typeface="Calibri"/>
                <a:ea typeface="Calibri"/>
                <a:cs typeface="Arial"/>
              </a:rPr>
              <a:t> documental</a:t>
            </a:r>
            <a:r>
              <a:rPr lang="en-US" sz="1600" dirty="0">
                <a:latin typeface="Calibri"/>
                <a:ea typeface="Calibri"/>
                <a:cs typeface="Arial"/>
              </a:rPr>
              <a:t> </a:t>
            </a:r>
            <a:r>
              <a:rPr lang="en-US" sz="1600" err="1">
                <a:latin typeface="Calibri"/>
                <a:ea typeface="Calibri"/>
                <a:cs typeface="Arial"/>
              </a:rPr>
              <a:t>desempenha</a:t>
            </a:r>
            <a:r>
              <a:rPr lang="en-US" sz="1600" dirty="0">
                <a:latin typeface="Calibri"/>
                <a:ea typeface="Calibri"/>
                <a:cs typeface="Arial"/>
              </a:rPr>
              <a:t> um </a:t>
            </a:r>
            <a:r>
              <a:rPr lang="en-US" sz="1600" err="1">
                <a:latin typeface="Calibri"/>
                <a:ea typeface="Calibri"/>
                <a:cs typeface="Arial"/>
              </a:rPr>
              <a:t>papel</a:t>
            </a:r>
            <a:r>
              <a:rPr lang="en-US" sz="1600" dirty="0">
                <a:latin typeface="Calibri"/>
                <a:ea typeface="Calibri"/>
                <a:cs typeface="Arial"/>
              </a:rPr>
              <a:t> fundamental </a:t>
            </a:r>
            <a:r>
              <a:rPr lang="en-US" sz="1600" err="1">
                <a:latin typeface="Calibri"/>
                <a:ea typeface="Calibri"/>
                <a:cs typeface="Arial"/>
              </a:rPr>
              <a:t>na</a:t>
            </a:r>
            <a:r>
              <a:rPr lang="en-US" sz="1600" dirty="0">
                <a:latin typeface="Calibri"/>
                <a:ea typeface="Calibri"/>
                <a:cs typeface="Arial"/>
              </a:rPr>
              <a:t> </a:t>
            </a:r>
            <a:r>
              <a:rPr lang="en-US" sz="1600" err="1">
                <a:latin typeface="Calibri"/>
                <a:ea typeface="Calibri"/>
                <a:cs typeface="Arial"/>
              </a:rPr>
              <a:t>garantia</a:t>
            </a:r>
            <a:r>
              <a:rPr lang="en-US" sz="1600" dirty="0">
                <a:latin typeface="Calibri"/>
                <a:ea typeface="Calibri"/>
                <a:cs typeface="Arial"/>
              </a:rPr>
              <a:t> do </a:t>
            </a:r>
            <a:r>
              <a:rPr lang="en-US" sz="1600" b="1" err="1">
                <a:latin typeface="Calibri"/>
                <a:ea typeface="Calibri"/>
                <a:cs typeface="Arial"/>
              </a:rPr>
              <a:t>acesso</a:t>
            </a:r>
            <a:r>
              <a:rPr lang="en-US" sz="1600" b="1" dirty="0">
                <a:latin typeface="Calibri"/>
                <a:ea typeface="Calibri"/>
                <a:cs typeface="Arial"/>
              </a:rPr>
              <a:t> à </a:t>
            </a:r>
            <a:r>
              <a:rPr lang="en-US" sz="1600" b="1" err="1">
                <a:latin typeface="Calibri"/>
                <a:ea typeface="Calibri"/>
                <a:cs typeface="Arial"/>
              </a:rPr>
              <a:t>informação</a:t>
            </a:r>
            <a:r>
              <a:rPr lang="en-US" sz="1600" dirty="0">
                <a:latin typeface="Calibri"/>
                <a:ea typeface="Calibri"/>
                <a:cs typeface="Arial"/>
              </a:rPr>
              <a:t>, tanto </a:t>
            </a:r>
            <a:r>
              <a:rPr lang="en-US" sz="1600" err="1">
                <a:latin typeface="Calibri"/>
                <a:ea typeface="Calibri"/>
                <a:cs typeface="Arial"/>
              </a:rPr>
              <a:t>em</a:t>
            </a:r>
            <a:r>
              <a:rPr lang="en-US" sz="1600" dirty="0">
                <a:latin typeface="Calibri"/>
                <a:ea typeface="Calibri"/>
                <a:cs typeface="Arial"/>
              </a:rPr>
              <a:t> </a:t>
            </a:r>
            <a:r>
              <a:rPr lang="en-US" sz="1600" err="1">
                <a:latin typeface="Calibri"/>
                <a:ea typeface="Calibri"/>
                <a:cs typeface="Arial"/>
              </a:rPr>
              <a:t>instituições</a:t>
            </a:r>
            <a:r>
              <a:rPr lang="en-US" sz="1600" dirty="0">
                <a:latin typeface="Calibri"/>
                <a:ea typeface="Calibri"/>
                <a:cs typeface="Arial"/>
              </a:rPr>
              <a:t> </a:t>
            </a:r>
            <a:r>
              <a:rPr lang="en-US" sz="1600" err="1">
                <a:latin typeface="Calibri"/>
                <a:ea typeface="Calibri"/>
                <a:cs typeface="Arial"/>
              </a:rPr>
              <a:t>públicas</a:t>
            </a:r>
            <a:r>
              <a:rPr lang="en-US" sz="1600" dirty="0">
                <a:latin typeface="Calibri"/>
                <a:ea typeface="Calibri"/>
                <a:cs typeface="Arial"/>
              </a:rPr>
              <a:t> </a:t>
            </a:r>
            <a:r>
              <a:rPr lang="en-US" sz="1600" err="1">
                <a:latin typeface="Calibri"/>
                <a:ea typeface="Calibri"/>
                <a:cs typeface="Arial"/>
              </a:rPr>
              <a:t>quanto</a:t>
            </a:r>
            <a:r>
              <a:rPr lang="en-US" sz="1600" dirty="0">
                <a:latin typeface="Calibri"/>
                <a:ea typeface="Calibri"/>
                <a:cs typeface="Arial"/>
              </a:rPr>
              <a:t> </a:t>
            </a:r>
            <a:r>
              <a:rPr lang="en-US" sz="1600" err="1">
                <a:latin typeface="Calibri"/>
                <a:ea typeface="Calibri"/>
                <a:cs typeface="Arial"/>
              </a:rPr>
              <a:t>privadas</a:t>
            </a:r>
            <a:r>
              <a:rPr lang="en-US" sz="1600" dirty="0">
                <a:latin typeface="Calibri"/>
                <a:ea typeface="Calibri"/>
                <a:cs typeface="Arial"/>
              </a:rPr>
              <a:t>. Uma </a:t>
            </a:r>
            <a:r>
              <a:rPr lang="en-US" sz="1600" err="1">
                <a:latin typeface="Calibri"/>
                <a:ea typeface="Calibri"/>
                <a:cs typeface="Arial"/>
              </a:rPr>
              <a:t>gestão</a:t>
            </a:r>
            <a:r>
              <a:rPr lang="en-US" sz="1600" dirty="0">
                <a:latin typeface="Calibri"/>
                <a:ea typeface="Calibri"/>
                <a:cs typeface="Arial"/>
              </a:rPr>
              <a:t> </a:t>
            </a:r>
            <a:r>
              <a:rPr lang="en-US" sz="1600" err="1">
                <a:latin typeface="Calibri"/>
                <a:ea typeface="Calibri"/>
                <a:cs typeface="Arial"/>
              </a:rPr>
              <a:t>eficiente</a:t>
            </a:r>
            <a:r>
              <a:rPr lang="en-US" sz="1600" dirty="0">
                <a:latin typeface="Calibri"/>
                <a:ea typeface="Calibri"/>
                <a:cs typeface="Arial"/>
              </a:rPr>
              <a:t> </a:t>
            </a:r>
            <a:r>
              <a:rPr lang="en-US" sz="1600" err="1">
                <a:latin typeface="Calibri"/>
                <a:ea typeface="Calibri"/>
                <a:cs typeface="Arial"/>
              </a:rPr>
              <a:t>permite</a:t>
            </a:r>
            <a:r>
              <a:rPr lang="en-US" sz="1600" dirty="0">
                <a:latin typeface="Calibri"/>
                <a:ea typeface="Calibri"/>
                <a:cs typeface="Arial"/>
              </a:rPr>
              <a:t> que dados e </a:t>
            </a:r>
            <a:r>
              <a:rPr lang="en-US" sz="1600" err="1">
                <a:latin typeface="Calibri"/>
                <a:ea typeface="Calibri"/>
                <a:cs typeface="Arial"/>
              </a:rPr>
              <a:t>documentos</a:t>
            </a:r>
            <a:r>
              <a:rPr lang="en-US" sz="1600" dirty="0">
                <a:latin typeface="Calibri"/>
                <a:ea typeface="Calibri"/>
                <a:cs typeface="Arial"/>
              </a:rPr>
              <a:t> </a:t>
            </a:r>
            <a:r>
              <a:rPr lang="en-US" sz="1600" err="1">
                <a:latin typeface="Calibri"/>
                <a:ea typeface="Calibri"/>
                <a:cs typeface="Arial"/>
              </a:rPr>
              <a:t>sejam</a:t>
            </a:r>
            <a:r>
              <a:rPr lang="en-US" sz="1600" dirty="0">
                <a:latin typeface="Calibri"/>
                <a:ea typeface="Calibri"/>
                <a:cs typeface="Arial"/>
              </a:rPr>
              <a:t> </a:t>
            </a:r>
            <a:r>
              <a:rPr lang="en-US" sz="1600" err="1">
                <a:latin typeface="Calibri"/>
                <a:ea typeface="Calibri"/>
                <a:cs typeface="Arial"/>
              </a:rPr>
              <a:t>localizados</a:t>
            </a:r>
            <a:r>
              <a:rPr lang="en-US" sz="1600" dirty="0">
                <a:latin typeface="Calibri"/>
                <a:ea typeface="Calibri"/>
                <a:cs typeface="Arial"/>
              </a:rPr>
              <a:t> de forma </a:t>
            </a:r>
            <a:r>
              <a:rPr lang="en-US" sz="1600" err="1">
                <a:latin typeface="Calibri"/>
                <a:ea typeface="Calibri"/>
                <a:cs typeface="Arial"/>
              </a:rPr>
              <a:t>rápida</a:t>
            </a:r>
            <a:r>
              <a:rPr lang="en-US" sz="1600" dirty="0">
                <a:latin typeface="Calibri"/>
                <a:ea typeface="Calibri"/>
                <a:cs typeface="Arial"/>
              </a:rPr>
              <a:t> e </a:t>
            </a:r>
            <a:r>
              <a:rPr lang="en-US" sz="1600" err="1">
                <a:latin typeface="Calibri"/>
                <a:ea typeface="Calibri"/>
                <a:cs typeface="Arial"/>
              </a:rPr>
              <a:t>precisa</a:t>
            </a:r>
            <a:r>
              <a:rPr lang="en-US" sz="1600" dirty="0">
                <a:latin typeface="Calibri"/>
                <a:ea typeface="Calibri"/>
                <a:cs typeface="Arial"/>
              </a:rPr>
              <a:t>, </a:t>
            </a:r>
            <a:r>
              <a:rPr lang="en-US" sz="1600" err="1">
                <a:latin typeface="Calibri"/>
                <a:ea typeface="Calibri"/>
                <a:cs typeface="Arial"/>
              </a:rPr>
              <a:t>beneficiando</a:t>
            </a:r>
            <a:r>
              <a:rPr lang="en-US" sz="1600" dirty="0">
                <a:latin typeface="Calibri"/>
                <a:ea typeface="Calibri"/>
                <a:cs typeface="Arial"/>
              </a:rPr>
              <a:t> a </a:t>
            </a:r>
            <a:r>
              <a:rPr lang="en-US" sz="1600" err="1">
                <a:latin typeface="Calibri"/>
                <a:ea typeface="Calibri"/>
                <a:cs typeface="Arial"/>
              </a:rPr>
              <a:t>tomada</a:t>
            </a:r>
            <a:r>
              <a:rPr lang="en-US" sz="1600" dirty="0">
                <a:latin typeface="Calibri"/>
                <a:ea typeface="Calibri"/>
                <a:cs typeface="Arial"/>
              </a:rPr>
              <a:t> de </a:t>
            </a:r>
            <a:r>
              <a:rPr lang="en-US" sz="1600" err="1">
                <a:latin typeface="Calibri"/>
                <a:ea typeface="Calibri"/>
                <a:cs typeface="Arial"/>
              </a:rPr>
              <a:t>decisões</a:t>
            </a:r>
            <a:r>
              <a:rPr lang="en-US" sz="1600" dirty="0">
                <a:latin typeface="Calibri"/>
                <a:ea typeface="Calibri"/>
                <a:cs typeface="Arial"/>
              </a:rPr>
              <a:t> e a </a:t>
            </a:r>
            <a:r>
              <a:rPr lang="en-US" sz="1600" err="1">
                <a:latin typeface="Calibri"/>
                <a:ea typeface="Calibri"/>
                <a:cs typeface="Arial"/>
              </a:rPr>
              <a:t>transparência</a:t>
            </a:r>
            <a:r>
              <a:rPr lang="en-US" sz="1600" dirty="0">
                <a:latin typeface="Calibri"/>
                <a:ea typeface="Calibri"/>
                <a:cs typeface="Arial"/>
              </a:rPr>
              <a:t>.</a:t>
            </a:r>
          </a:p>
          <a:p>
            <a:r>
              <a:rPr lang="en-US" sz="1600" dirty="0">
                <a:latin typeface="Calibri"/>
                <a:ea typeface="Calibri"/>
                <a:cs typeface="Arial"/>
              </a:rPr>
              <a:t>Aqui </a:t>
            </a:r>
            <a:r>
              <a:rPr lang="en-US" sz="1600" err="1">
                <a:latin typeface="Calibri"/>
                <a:ea typeface="Calibri"/>
                <a:cs typeface="Arial"/>
              </a:rPr>
              <a:t>estão</a:t>
            </a:r>
            <a:r>
              <a:rPr lang="en-US" sz="1600" dirty="0">
                <a:latin typeface="Calibri"/>
                <a:ea typeface="Calibri"/>
                <a:cs typeface="Arial"/>
              </a:rPr>
              <a:t> </a:t>
            </a:r>
            <a:r>
              <a:rPr lang="en-US" sz="1600" err="1">
                <a:latin typeface="Calibri"/>
                <a:ea typeface="Calibri"/>
                <a:cs typeface="Arial"/>
              </a:rPr>
              <a:t>alguns</a:t>
            </a:r>
            <a:r>
              <a:rPr lang="en-US" sz="1600" dirty="0">
                <a:latin typeface="Calibri"/>
                <a:ea typeface="Calibri"/>
                <a:cs typeface="Arial"/>
              </a:rPr>
              <a:t> </a:t>
            </a:r>
            <a:r>
              <a:rPr lang="en-US" sz="1600" err="1">
                <a:latin typeface="Calibri"/>
                <a:ea typeface="Calibri"/>
                <a:cs typeface="Arial"/>
              </a:rPr>
              <a:t>pontos-chave</a:t>
            </a:r>
            <a:r>
              <a:rPr lang="en-US" sz="1600" dirty="0">
                <a:latin typeface="Calibri"/>
                <a:ea typeface="Calibri"/>
                <a:cs typeface="Arial"/>
              </a:rPr>
              <a:t> </a:t>
            </a:r>
            <a:r>
              <a:rPr lang="en-US" sz="1600" err="1">
                <a:latin typeface="Calibri"/>
                <a:ea typeface="Calibri"/>
                <a:cs typeface="Arial"/>
              </a:rPr>
              <a:t>sobre</a:t>
            </a:r>
            <a:r>
              <a:rPr lang="en-US" sz="1600" dirty="0">
                <a:latin typeface="Calibri"/>
                <a:ea typeface="Calibri"/>
                <a:cs typeface="Arial"/>
              </a:rPr>
              <a:t> </a:t>
            </a:r>
            <a:r>
              <a:rPr lang="en-US" sz="1600" err="1">
                <a:latin typeface="Calibri"/>
                <a:ea typeface="Calibri"/>
                <a:cs typeface="Arial"/>
              </a:rPr>
              <a:t>como</a:t>
            </a:r>
            <a:r>
              <a:rPr lang="en-US" sz="1600" dirty="0">
                <a:latin typeface="Calibri"/>
                <a:ea typeface="Calibri"/>
                <a:cs typeface="Arial"/>
              </a:rPr>
              <a:t> a </a:t>
            </a:r>
            <a:r>
              <a:rPr lang="en-US" sz="1600" err="1">
                <a:latin typeface="Calibri"/>
                <a:ea typeface="Calibri"/>
                <a:cs typeface="Arial"/>
              </a:rPr>
              <a:t>organização</a:t>
            </a:r>
            <a:r>
              <a:rPr lang="en-US" sz="1600" dirty="0">
                <a:latin typeface="Calibri"/>
                <a:ea typeface="Calibri"/>
                <a:cs typeface="Arial"/>
              </a:rPr>
              <a:t> </a:t>
            </a:r>
            <a:r>
              <a:rPr lang="en-US" sz="1600" err="1">
                <a:latin typeface="Calibri"/>
                <a:ea typeface="Calibri"/>
                <a:cs typeface="Arial"/>
              </a:rPr>
              <a:t>facilita</a:t>
            </a:r>
            <a:r>
              <a:rPr lang="en-US" sz="1600" dirty="0">
                <a:latin typeface="Calibri"/>
                <a:ea typeface="Calibri"/>
                <a:cs typeface="Arial"/>
              </a:rPr>
              <a:t> o </a:t>
            </a:r>
            <a:r>
              <a:rPr lang="en-US" sz="1600" err="1">
                <a:latin typeface="Calibri"/>
                <a:ea typeface="Calibri"/>
                <a:cs typeface="Arial"/>
              </a:rPr>
              <a:t>acesso</a:t>
            </a:r>
            <a:r>
              <a:rPr lang="en-US" sz="1600" dirty="0">
                <a:latin typeface="Calibri"/>
                <a:ea typeface="Calibri"/>
                <a:cs typeface="Arial"/>
              </a:rPr>
              <a:t> à </a:t>
            </a:r>
            <a:r>
              <a:rPr lang="en-US" sz="1600" err="1">
                <a:latin typeface="Calibri"/>
                <a:ea typeface="Calibri"/>
                <a:cs typeface="Arial"/>
              </a:rPr>
              <a:t>informação</a:t>
            </a:r>
            <a:r>
              <a:rPr lang="en-US" sz="1600" dirty="0">
                <a:latin typeface="Calibri"/>
                <a:ea typeface="Calibri"/>
                <a:cs typeface="Arial"/>
              </a:rPr>
              <a:t>:</a:t>
            </a:r>
          </a:p>
          <a:p>
            <a:pPr marL="228600" indent="-228600">
              <a:buFont typeface=""/>
              <a:buChar char="•"/>
            </a:pPr>
            <a:r>
              <a:rPr lang="en-US" sz="1600" b="1" err="1">
                <a:latin typeface="Calibri"/>
                <a:ea typeface="Calibri"/>
                <a:cs typeface="Arial"/>
              </a:rPr>
              <a:t>Classificação</a:t>
            </a:r>
            <a:r>
              <a:rPr lang="en-US" sz="1600" b="1" dirty="0">
                <a:latin typeface="Calibri"/>
                <a:ea typeface="Calibri"/>
                <a:cs typeface="Arial"/>
              </a:rPr>
              <a:t> e </a:t>
            </a:r>
            <a:r>
              <a:rPr lang="en-US" sz="1600" b="1" err="1">
                <a:latin typeface="Calibri"/>
                <a:ea typeface="Calibri"/>
                <a:cs typeface="Arial"/>
              </a:rPr>
              <a:t>Padronização</a:t>
            </a:r>
            <a:r>
              <a:rPr lang="en-US" sz="1600" dirty="0">
                <a:latin typeface="Calibri"/>
                <a:ea typeface="Calibri"/>
                <a:cs typeface="Arial"/>
              </a:rPr>
              <a:t> – </a:t>
            </a:r>
            <a:r>
              <a:rPr lang="en-US" sz="1600" err="1">
                <a:latin typeface="Calibri"/>
                <a:ea typeface="Calibri"/>
                <a:cs typeface="Arial"/>
              </a:rPr>
              <a:t>Criar</a:t>
            </a:r>
            <a:r>
              <a:rPr lang="en-US" sz="1600" dirty="0">
                <a:latin typeface="Calibri"/>
                <a:ea typeface="Calibri"/>
                <a:cs typeface="Arial"/>
              </a:rPr>
              <a:t> um </a:t>
            </a:r>
            <a:r>
              <a:rPr lang="en-US" sz="1600" err="1">
                <a:latin typeface="Calibri"/>
                <a:ea typeface="Calibri"/>
                <a:cs typeface="Arial"/>
              </a:rPr>
              <a:t>sistema</a:t>
            </a:r>
            <a:r>
              <a:rPr lang="en-US" sz="1600" dirty="0">
                <a:latin typeface="Calibri"/>
                <a:ea typeface="Calibri"/>
                <a:cs typeface="Arial"/>
              </a:rPr>
              <a:t> </a:t>
            </a:r>
            <a:r>
              <a:rPr lang="en-US" sz="1600" err="1">
                <a:latin typeface="Calibri"/>
                <a:ea typeface="Calibri"/>
                <a:cs typeface="Arial"/>
              </a:rPr>
              <a:t>organizado</a:t>
            </a:r>
            <a:r>
              <a:rPr lang="en-US" sz="1600" dirty="0">
                <a:latin typeface="Calibri"/>
                <a:ea typeface="Calibri"/>
                <a:cs typeface="Arial"/>
              </a:rPr>
              <a:t> de </a:t>
            </a:r>
            <a:r>
              <a:rPr lang="en-US" sz="1600" err="1">
                <a:latin typeface="Calibri"/>
                <a:ea typeface="Calibri"/>
                <a:cs typeface="Arial"/>
              </a:rPr>
              <a:t>classificação</a:t>
            </a:r>
            <a:r>
              <a:rPr lang="en-US" sz="1600" dirty="0">
                <a:latin typeface="Calibri"/>
                <a:ea typeface="Calibri"/>
                <a:cs typeface="Arial"/>
              </a:rPr>
              <a:t> documental, com </a:t>
            </a:r>
            <a:r>
              <a:rPr lang="en-US" sz="1600" err="1">
                <a:latin typeface="Calibri"/>
                <a:ea typeface="Calibri"/>
                <a:cs typeface="Arial"/>
              </a:rPr>
              <a:t>categorias</a:t>
            </a:r>
            <a:r>
              <a:rPr lang="en-US" sz="1600" dirty="0">
                <a:latin typeface="Calibri"/>
                <a:ea typeface="Calibri"/>
                <a:cs typeface="Arial"/>
              </a:rPr>
              <a:t> </a:t>
            </a:r>
            <a:r>
              <a:rPr lang="en-US" sz="1600" err="1">
                <a:latin typeface="Calibri"/>
                <a:ea typeface="Calibri"/>
                <a:cs typeface="Arial"/>
              </a:rPr>
              <a:t>bem</a:t>
            </a:r>
            <a:r>
              <a:rPr lang="en-US" sz="1600" dirty="0">
                <a:latin typeface="Calibri"/>
                <a:ea typeface="Calibri"/>
                <a:cs typeface="Arial"/>
              </a:rPr>
              <a:t> </a:t>
            </a:r>
            <a:r>
              <a:rPr lang="en-US" sz="1600" err="1">
                <a:latin typeface="Calibri"/>
                <a:ea typeface="Calibri"/>
                <a:cs typeface="Arial"/>
              </a:rPr>
              <a:t>definidas</a:t>
            </a:r>
            <a:r>
              <a:rPr lang="en-US" sz="1600" dirty="0">
                <a:latin typeface="Calibri"/>
                <a:ea typeface="Calibri"/>
                <a:cs typeface="Arial"/>
              </a:rPr>
              <a:t>, </a:t>
            </a:r>
            <a:r>
              <a:rPr lang="en-US" sz="1600" err="1">
                <a:latin typeface="Calibri"/>
                <a:ea typeface="Calibri"/>
                <a:cs typeface="Arial"/>
              </a:rPr>
              <a:t>ajuda</a:t>
            </a:r>
            <a:r>
              <a:rPr lang="en-US" sz="1600" dirty="0">
                <a:latin typeface="Calibri"/>
                <a:ea typeface="Calibri"/>
                <a:cs typeface="Arial"/>
              </a:rPr>
              <a:t> a </a:t>
            </a:r>
            <a:r>
              <a:rPr lang="en-US" sz="1600" err="1">
                <a:latin typeface="Calibri"/>
                <a:ea typeface="Calibri"/>
                <a:cs typeface="Arial"/>
              </a:rPr>
              <a:t>reduzir</a:t>
            </a:r>
            <a:r>
              <a:rPr lang="en-US" sz="1600" dirty="0">
                <a:latin typeface="Calibri"/>
                <a:ea typeface="Calibri"/>
                <a:cs typeface="Arial"/>
              </a:rPr>
              <a:t> o tempo de </a:t>
            </a:r>
            <a:r>
              <a:rPr lang="en-US" sz="1600" err="1">
                <a:latin typeface="Calibri"/>
                <a:ea typeface="Calibri"/>
                <a:cs typeface="Arial"/>
              </a:rPr>
              <a:t>busca</a:t>
            </a:r>
            <a:r>
              <a:rPr lang="en-US" sz="1600" dirty="0">
                <a:latin typeface="Calibri"/>
                <a:ea typeface="Calibri"/>
                <a:cs typeface="Arial"/>
              </a:rPr>
              <a:t> e </a:t>
            </a:r>
            <a:r>
              <a:rPr lang="en-US" sz="1600" err="1">
                <a:latin typeface="Calibri"/>
                <a:ea typeface="Calibri"/>
                <a:cs typeface="Arial"/>
              </a:rPr>
              <a:t>aumenta</a:t>
            </a:r>
            <a:r>
              <a:rPr lang="en-US" sz="1600" dirty="0">
                <a:latin typeface="Calibri"/>
                <a:ea typeface="Calibri"/>
                <a:cs typeface="Arial"/>
              </a:rPr>
              <a:t> a </a:t>
            </a:r>
            <a:r>
              <a:rPr lang="en-US" sz="1600" err="1">
                <a:latin typeface="Calibri"/>
                <a:ea typeface="Calibri"/>
                <a:cs typeface="Arial"/>
              </a:rPr>
              <a:t>eficiência</a:t>
            </a:r>
            <a:r>
              <a:rPr lang="en-US" sz="1600" dirty="0">
                <a:latin typeface="Calibri"/>
                <a:ea typeface="Calibri"/>
                <a:cs typeface="Arial"/>
              </a:rPr>
              <a:t> </a:t>
            </a:r>
            <a:r>
              <a:rPr lang="en-US" sz="1600" err="1">
                <a:latin typeface="Calibri"/>
                <a:ea typeface="Calibri"/>
                <a:cs typeface="Arial"/>
              </a:rPr>
              <a:t>na</a:t>
            </a:r>
            <a:r>
              <a:rPr lang="en-US" sz="1600" dirty="0">
                <a:latin typeface="Calibri"/>
                <a:ea typeface="Calibri"/>
                <a:cs typeface="Arial"/>
              </a:rPr>
              <a:t> </a:t>
            </a:r>
            <a:r>
              <a:rPr lang="en-US" sz="1600" err="1">
                <a:latin typeface="Calibri"/>
                <a:ea typeface="Calibri"/>
                <a:cs typeface="Arial"/>
              </a:rPr>
              <a:t>recuperação</a:t>
            </a:r>
            <a:r>
              <a:rPr lang="en-US" sz="1600" dirty="0">
                <a:latin typeface="Calibri"/>
                <a:ea typeface="Calibri"/>
                <a:cs typeface="Arial"/>
              </a:rPr>
              <a:t> das </a:t>
            </a:r>
            <a:r>
              <a:rPr lang="en-US" sz="1600" err="1">
                <a:latin typeface="Calibri"/>
                <a:ea typeface="Calibri"/>
                <a:cs typeface="Arial"/>
              </a:rPr>
              <a:t>informações</a:t>
            </a:r>
            <a:r>
              <a:rPr lang="en-US" sz="1600" dirty="0">
                <a:latin typeface="Calibri"/>
                <a:ea typeface="Calibri"/>
                <a:cs typeface="Arial"/>
              </a:rPr>
              <a:t>.</a:t>
            </a:r>
          </a:p>
          <a:p>
            <a:pPr marL="228600" indent="-228600">
              <a:buFont typeface=""/>
              <a:buChar char="•"/>
            </a:pPr>
            <a:r>
              <a:rPr lang="en-US" sz="1600" b="1" err="1">
                <a:latin typeface="Calibri"/>
                <a:ea typeface="Calibri"/>
                <a:cs typeface="Arial"/>
              </a:rPr>
              <a:t>Digitalização</a:t>
            </a:r>
            <a:r>
              <a:rPr lang="en-US" sz="1600" b="1" dirty="0">
                <a:latin typeface="Calibri"/>
                <a:ea typeface="Calibri"/>
                <a:cs typeface="Arial"/>
              </a:rPr>
              <a:t> e </a:t>
            </a:r>
            <a:r>
              <a:rPr lang="en-US" sz="1600" b="1" err="1">
                <a:latin typeface="Calibri"/>
                <a:ea typeface="Calibri"/>
                <a:cs typeface="Arial"/>
              </a:rPr>
              <a:t>Indexação</a:t>
            </a:r>
            <a:r>
              <a:rPr lang="en-US" sz="1600" dirty="0">
                <a:latin typeface="Calibri"/>
                <a:ea typeface="Calibri"/>
                <a:cs typeface="Arial"/>
              </a:rPr>
              <a:t> – </a:t>
            </a:r>
            <a:r>
              <a:rPr lang="en-US" sz="1600" err="1">
                <a:latin typeface="Calibri"/>
                <a:ea typeface="Calibri"/>
                <a:cs typeface="Arial"/>
              </a:rPr>
              <a:t>Documentos</a:t>
            </a:r>
            <a:r>
              <a:rPr lang="en-US" sz="1600" dirty="0">
                <a:latin typeface="Calibri"/>
                <a:ea typeface="Calibri"/>
                <a:cs typeface="Arial"/>
              </a:rPr>
              <a:t> </a:t>
            </a:r>
            <a:r>
              <a:rPr lang="en-US" sz="1600" err="1">
                <a:latin typeface="Calibri"/>
                <a:ea typeface="Calibri"/>
                <a:cs typeface="Arial"/>
              </a:rPr>
              <a:t>digitalizados</a:t>
            </a:r>
            <a:r>
              <a:rPr lang="en-US" sz="1600" dirty="0">
                <a:latin typeface="Calibri"/>
                <a:ea typeface="Calibri"/>
                <a:cs typeface="Arial"/>
              </a:rPr>
              <a:t>, </a:t>
            </a:r>
            <a:r>
              <a:rPr lang="en-US" sz="1600" err="1">
                <a:latin typeface="Calibri"/>
                <a:ea typeface="Calibri"/>
                <a:cs typeface="Arial"/>
              </a:rPr>
              <a:t>quando</a:t>
            </a:r>
            <a:r>
              <a:rPr lang="en-US" sz="1600" dirty="0">
                <a:latin typeface="Calibri"/>
                <a:ea typeface="Calibri"/>
                <a:cs typeface="Arial"/>
              </a:rPr>
              <a:t> </a:t>
            </a:r>
            <a:r>
              <a:rPr lang="en-US" sz="1600" err="1">
                <a:latin typeface="Calibri"/>
                <a:ea typeface="Calibri"/>
                <a:cs typeface="Arial"/>
              </a:rPr>
              <a:t>bem</a:t>
            </a:r>
            <a:r>
              <a:rPr lang="en-US" sz="1600" dirty="0">
                <a:latin typeface="Calibri"/>
                <a:ea typeface="Calibri"/>
                <a:cs typeface="Arial"/>
              </a:rPr>
              <a:t> </a:t>
            </a:r>
            <a:r>
              <a:rPr lang="en-US" sz="1600" err="1">
                <a:latin typeface="Calibri"/>
                <a:ea typeface="Calibri"/>
                <a:cs typeface="Arial"/>
              </a:rPr>
              <a:t>catalogados</a:t>
            </a:r>
            <a:r>
              <a:rPr lang="en-US" sz="1600" dirty="0">
                <a:latin typeface="Calibri"/>
                <a:ea typeface="Calibri"/>
                <a:cs typeface="Arial"/>
              </a:rPr>
              <a:t> e </a:t>
            </a:r>
            <a:r>
              <a:rPr lang="en-US" sz="1600" err="1">
                <a:latin typeface="Calibri"/>
                <a:ea typeface="Calibri"/>
                <a:cs typeface="Arial"/>
              </a:rPr>
              <a:t>indexados</a:t>
            </a:r>
            <a:r>
              <a:rPr lang="en-US" sz="1600" dirty="0">
                <a:latin typeface="Calibri"/>
                <a:ea typeface="Calibri"/>
                <a:cs typeface="Arial"/>
              </a:rPr>
              <a:t>, </a:t>
            </a:r>
            <a:r>
              <a:rPr lang="en-US" sz="1600" err="1">
                <a:latin typeface="Calibri"/>
                <a:ea typeface="Calibri"/>
                <a:cs typeface="Arial"/>
              </a:rPr>
              <a:t>permitem</a:t>
            </a:r>
            <a:r>
              <a:rPr lang="en-US" sz="1600" dirty="0">
                <a:latin typeface="Calibri"/>
                <a:ea typeface="Calibri"/>
                <a:cs typeface="Arial"/>
              </a:rPr>
              <a:t> </a:t>
            </a:r>
            <a:r>
              <a:rPr lang="en-US" sz="1600" err="1">
                <a:latin typeface="Calibri"/>
                <a:ea typeface="Calibri"/>
                <a:cs typeface="Arial"/>
              </a:rPr>
              <a:t>buscas</a:t>
            </a:r>
            <a:r>
              <a:rPr lang="en-US" sz="1600" dirty="0">
                <a:latin typeface="Calibri"/>
                <a:ea typeface="Calibri"/>
                <a:cs typeface="Arial"/>
              </a:rPr>
              <a:t> </a:t>
            </a:r>
            <a:r>
              <a:rPr lang="en-US" sz="1600" err="1">
                <a:latin typeface="Calibri"/>
                <a:ea typeface="Calibri"/>
                <a:cs typeface="Arial"/>
              </a:rPr>
              <a:t>automáticas</a:t>
            </a:r>
            <a:r>
              <a:rPr lang="en-US" sz="1600" dirty="0">
                <a:latin typeface="Calibri"/>
                <a:ea typeface="Calibri"/>
                <a:cs typeface="Arial"/>
              </a:rPr>
              <a:t> </a:t>
            </a:r>
            <a:r>
              <a:rPr lang="en-US" sz="1600" err="1">
                <a:latin typeface="Calibri"/>
                <a:ea typeface="Calibri"/>
                <a:cs typeface="Arial"/>
              </a:rPr>
              <a:t>por</a:t>
            </a:r>
            <a:r>
              <a:rPr lang="en-US" sz="1600" dirty="0">
                <a:latin typeface="Calibri"/>
                <a:ea typeface="Calibri"/>
                <a:cs typeface="Arial"/>
              </a:rPr>
              <a:t> </a:t>
            </a:r>
            <a:r>
              <a:rPr lang="en-US" sz="1600" err="1">
                <a:latin typeface="Calibri"/>
                <a:ea typeface="Calibri"/>
                <a:cs typeface="Arial"/>
              </a:rPr>
              <a:t>palavras-chave</a:t>
            </a:r>
            <a:r>
              <a:rPr lang="en-US" sz="1600" dirty="0">
                <a:latin typeface="Calibri"/>
                <a:ea typeface="Calibri"/>
                <a:cs typeface="Arial"/>
              </a:rPr>
              <a:t>, </a:t>
            </a:r>
            <a:r>
              <a:rPr lang="en-US" sz="1600" err="1">
                <a:latin typeface="Calibri"/>
                <a:ea typeface="Calibri"/>
                <a:cs typeface="Arial"/>
              </a:rPr>
              <a:t>datas</a:t>
            </a:r>
            <a:r>
              <a:rPr lang="en-US" sz="1600" dirty="0">
                <a:latin typeface="Calibri"/>
                <a:ea typeface="Calibri"/>
                <a:cs typeface="Arial"/>
              </a:rPr>
              <a:t> </a:t>
            </a:r>
            <a:r>
              <a:rPr lang="en-US" sz="1600" err="1">
                <a:latin typeface="Calibri"/>
                <a:ea typeface="Calibri"/>
                <a:cs typeface="Arial"/>
              </a:rPr>
              <a:t>ou</a:t>
            </a:r>
            <a:r>
              <a:rPr lang="en-US" sz="1600" dirty="0">
                <a:latin typeface="Calibri"/>
                <a:ea typeface="Calibri"/>
                <a:cs typeface="Arial"/>
              </a:rPr>
              <a:t> </a:t>
            </a:r>
            <a:r>
              <a:rPr lang="en-US" sz="1600" err="1">
                <a:latin typeface="Calibri"/>
                <a:ea typeface="Calibri"/>
                <a:cs typeface="Arial"/>
              </a:rPr>
              <a:t>categorias</a:t>
            </a:r>
            <a:r>
              <a:rPr lang="en-US" sz="1600" dirty="0">
                <a:latin typeface="Calibri"/>
                <a:ea typeface="Calibri"/>
                <a:cs typeface="Arial"/>
              </a:rPr>
              <a:t>, </a:t>
            </a:r>
            <a:r>
              <a:rPr lang="en-US" sz="1600" err="1">
                <a:latin typeface="Calibri"/>
                <a:ea typeface="Calibri"/>
                <a:cs typeface="Arial"/>
              </a:rPr>
              <a:t>tornando</a:t>
            </a:r>
            <a:r>
              <a:rPr lang="en-US" sz="1600" dirty="0">
                <a:latin typeface="Calibri"/>
                <a:ea typeface="Calibri"/>
                <a:cs typeface="Arial"/>
              </a:rPr>
              <a:t> o </a:t>
            </a:r>
            <a:r>
              <a:rPr lang="en-US" sz="1600" err="1">
                <a:latin typeface="Calibri"/>
                <a:ea typeface="Calibri"/>
                <a:cs typeface="Arial"/>
              </a:rPr>
              <a:t>acesso</a:t>
            </a:r>
            <a:r>
              <a:rPr lang="en-US" sz="1600" dirty="0">
                <a:latin typeface="Calibri"/>
                <a:ea typeface="Calibri"/>
                <a:cs typeface="Arial"/>
              </a:rPr>
              <a:t> </a:t>
            </a:r>
            <a:r>
              <a:rPr lang="en-US" sz="1600" err="1">
                <a:latin typeface="Calibri"/>
                <a:ea typeface="Calibri"/>
                <a:cs typeface="Arial"/>
              </a:rPr>
              <a:t>ainda</a:t>
            </a:r>
            <a:r>
              <a:rPr lang="en-US" sz="1600" dirty="0">
                <a:latin typeface="Calibri"/>
                <a:ea typeface="Calibri"/>
                <a:cs typeface="Arial"/>
              </a:rPr>
              <a:t> </a:t>
            </a:r>
            <a:r>
              <a:rPr lang="en-US" sz="1600" err="1">
                <a:latin typeface="Calibri"/>
                <a:ea typeface="Calibri"/>
                <a:cs typeface="Arial"/>
              </a:rPr>
              <a:t>mais</a:t>
            </a:r>
            <a:r>
              <a:rPr lang="en-US" sz="1600" dirty="0">
                <a:latin typeface="Calibri"/>
                <a:ea typeface="Calibri"/>
                <a:cs typeface="Arial"/>
              </a:rPr>
              <a:t> </a:t>
            </a:r>
            <a:r>
              <a:rPr lang="en-US" sz="1600" err="1">
                <a:latin typeface="Calibri"/>
                <a:ea typeface="Calibri"/>
                <a:cs typeface="Arial"/>
              </a:rPr>
              <a:t>ágil</a:t>
            </a:r>
            <a:r>
              <a:rPr lang="en-US" sz="1600" dirty="0">
                <a:latin typeface="Calibri"/>
                <a:ea typeface="Calibri"/>
                <a:cs typeface="Arial"/>
              </a:rPr>
              <a:t>.</a:t>
            </a:r>
          </a:p>
          <a:p>
            <a:pPr marL="228600" indent="-228600">
              <a:buFont typeface=""/>
              <a:buChar char="•"/>
            </a:pPr>
            <a:r>
              <a:rPr lang="en-US" sz="1600" b="1" dirty="0">
                <a:latin typeface="Calibri"/>
                <a:ea typeface="Calibri"/>
                <a:cs typeface="Arial"/>
              </a:rPr>
              <a:t>Normas e </a:t>
            </a:r>
            <a:r>
              <a:rPr lang="en-US" sz="1600" b="1" err="1">
                <a:latin typeface="Calibri"/>
                <a:ea typeface="Calibri"/>
                <a:cs typeface="Arial"/>
              </a:rPr>
              <a:t>Procedimentos</a:t>
            </a:r>
            <a:r>
              <a:rPr lang="en-US" sz="1600" b="1" dirty="0">
                <a:latin typeface="Calibri"/>
                <a:ea typeface="Calibri"/>
                <a:cs typeface="Arial"/>
              </a:rPr>
              <a:t> Internos</a:t>
            </a:r>
            <a:r>
              <a:rPr lang="en-US" sz="1600" dirty="0">
                <a:latin typeface="Calibri"/>
                <a:ea typeface="Calibri"/>
                <a:cs typeface="Arial"/>
              </a:rPr>
              <a:t> – </a:t>
            </a:r>
            <a:r>
              <a:rPr lang="en-US" sz="1600" err="1">
                <a:latin typeface="Calibri"/>
                <a:ea typeface="Calibri"/>
                <a:cs typeface="Arial"/>
              </a:rPr>
              <a:t>Definir</a:t>
            </a:r>
            <a:r>
              <a:rPr lang="en-US" sz="1600" dirty="0">
                <a:latin typeface="Calibri"/>
                <a:ea typeface="Calibri"/>
                <a:cs typeface="Arial"/>
              </a:rPr>
              <a:t> </a:t>
            </a:r>
            <a:r>
              <a:rPr lang="en-US" sz="1600" err="1">
                <a:latin typeface="Calibri"/>
                <a:ea typeface="Calibri"/>
                <a:cs typeface="Arial"/>
              </a:rPr>
              <a:t>regras</a:t>
            </a:r>
            <a:r>
              <a:rPr lang="en-US" sz="1600" dirty="0">
                <a:latin typeface="Calibri"/>
                <a:ea typeface="Calibri"/>
                <a:cs typeface="Arial"/>
              </a:rPr>
              <a:t> </a:t>
            </a:r>
            <a:r>
              <a:rPr lang="en-US" sz="1600" err="1">
                <a:latin typeface="Calibri"/>
                <a:ea typeface="Calibri"/>
                <a:cs typeface="Arial"/>
              </a:rPr>
              <a:t>claras</a:t>
            </a:r>
            <a:r>
              <a:rPr lang="en-US" sz="1600" dirty="0">
                <a:latin typeface="Calibri"/>
                <a:ea typeface="Calibri"/>
                <a:cs typeface="Arial"/>
              </a:rPr>
              <a:t> </a:t>
            </a:r>
            <a:r>
              <a:rPr lang="en-US" sz="1600" err="1">
                <a:latin typeface="Calibri"/>
                <a:ea typeface="Calibri"/>
                <a:cs typeface="Arial"/>
              </a:rPr>
              <a:t>sobre</a:t>
            </a:r>
            <a:r>
              <a:rPr lang="en-US" sz="1600" dirty="0">
                <a:latin typeface="Calibri"/>
                <a:ea typeface="Calibri"/>
                <a:cs typeface="Arial"/>
              </a:rPr>
              <a:t> </a:t>
            </a:r>
            <a:r>
              <a:rPr lang="en-US" sz="1600" err="1">
                <a:latin typeface="Calibri"/>
                <a:ea typeface="Calibri"/>
                <a:cs typeface="Arial"/>
              </a:rPr>
              <a:t>onde</a:t>
            </a:r>
            <a:r>
              <a:rPr lang="en-US" sz="1600" dirty="0">
                <a:latin typeface="Calibri"/>
                <a:ea typeface="Calibri"/>
                <a:cs typeface="Arial"/>
              </a:rPr>
              <a:t> e </a:t>
            </a:r>
            <a:r>
              <a:rPr lang="en-US" sz="1600" err="1">
                <a:latin typeface="Calibri"/>
                <a:ea typeface="Calibri"/>
                <a:cs typeface="Arial"/>
              </a:rPr>
              <a:t>como</a:t>
            </a:r>
            <a:r>
              <a:rPr lang="en-US" sz="1600" dirty="0">
                <a:latin typeface="Calibri"/>
                <a:ea typeface="Calibri"/>
                <a:cs typeface="Arial"/>
              </a:rPr>
              <a:t> </a:t>
            </a:r>
            <a:r>
              <a:rPr lang="en-US" sz="1600" err="1">
                <a:latin typeface="Calibri"/>
                <a:ea typeface="Calibri"/>
                <a:cs typeface="Arial"/>
              </a:rPr>
              <a:t>os</a:t>
            </a:r>
            <a:r>
              <a:rPr lang="en-US" sz="1600" dirty="0">
                <a:latin typeface="Calibri"/>
                <a:ea typeface="Calibri"/>
                <a:cs typeface="Arial"/>
              </a:rPr>
              <a:t> </a:t>
            </a:r>
            <a:r>
              <a:rPr lang="en-US" sz="1600" err="1">
                <a:latin typeface="Calibri"/>
                <a:ea typeface="Calibri"/>
                <a:cs typeface="Arial"/>
              </a:rPr>
              <a:t>documentos</a:t>
            </a:r>
            <a:r>
              <a:rPr lang="en-US" sz="1600" dirty="0">
                <a:latin typeface="Calibri"/>
                <a:ea typeface="Calibri"/>
                <a:cs typeface="Arial"/>
              </a:rPr>
              <a:t> </a:t>
            </a:r>
            <a:r>
              <a:rPr lang="en-US" sz="1600" err="1">
                <a:latin typeface="Calibri"/>
                <a:ea typeface="Calibri"/>
                <a:cs typeface="Arial"/>
              </a:rPr>
              <a:t>devem</a:t>
            </a:r>
            <a:r>
              <a:rPr lang="en-US" sz="1600" dirty="0">
                <a:latin typeface="Calibri"/>
                <a:ea typeface="Calibri"/>
                <a:cs typeface="Arial"/>
              </a:rPr>
              <a:t> ser </a:t>
            </a:r>
            <a:r>
              <a:rPr lang="en-US" sz="1600" err="1">
                <a:latin typeface="Calibri"/>
                <a:ea typeface="Calibri"/>
                <a:cs typeface="Arial"/>
              </a:rPr>
              <a:t>arquivados</a:t>
            </a:r>
            <a:r>
              <a:rPr lang="en-US" sz="1600" dirty="0">
                <a:latin typeface="Calibri"/>
                <a:ea typeface="Calibri"/>
                <a:cs typeface="Arial"/>
              </a:rPr>
              <a:t> </a:t>
            </a:r>
            <a:r>
              <a:rPr lang="en-US" sz="1600" err="1">
                <a:latin typeface="Calibri"/>
                <a:ea typeface="Calibri"/>
                <a:cs typeface="Arial"/>
              </a:rPr>
              <a:t>evita</a:t>
            </a:r>
            <a:r>
              <a:rPr lang="en-US" sz="1600" dirty="0">
                <a:latin typeface="Calibri"/>
                <a:ea typeface="Calibri"/>
                <a:cs typeface="Arial"/>
              </a:rPr>
              <a:t> a </a:t>
            </a:r>
            <a:r>
              <a:rPr lang="en-US" sz="1600" err="1">
                <a:latin typeface="Calibri"/>
                <a:ea typeface="Calibri"/>
                <a:cs typeface="Arial"/>
              </a:rPr>
              <a:t>desorganização</a:t>
            </a:r>
            <a:r>
              <a:rPr lang="en-US" sz="1600" dirty="0">
                <a:latin typeface="Calibri"/>
                <a:ea typeface="Calibri"/>
                <a:cs typeface="Arial"/>
              </a:rPr>
              <a:t> e </a:t>
            </a:r>
            <a:r>
              <a:rPr lang="en-US" sz="1600" err="1">
                <a:latin typeface="Calibri"/>
                <a:ea typeface="Calibri"/>
                <a:cs typeface="Arial"/>
              </a:rPr>
              <a:t>garante</a:t>
            </a:r>
            <a:r>
              <a:rPr lang="en-US" sz="1600" dirty="0">
                <a:latin typeface="Calibri"/>
                <a:ea typeface="Calibri"/>
                <a:cs typeface="Arial"/>
              </a:rPr>
              <a:t> que as </a:t>
            </a:r>
            <a:r>
              <a:rPr lang="en-US" sz="1600" err="1">
                <a:latin typeface="Calibri"/>
                <a:ea typeface="Calibri"/>
                <a:cs typeface="Arial"/>
              </a:rPr>
              <a:t>informações</a:t>
            </a:r>
            <a:r>
              <a:rPr lang="en-US" sz="1600" dirty="0">
                <a:latin typeface="Calibri"/>
                <a:ea typeface="Calibri"/>
                <a:cs typeface="Arial"/>
              </a:rPr>
              <a:t> </a:t>
            </a:r>
            <a:r>
              <a:rPr lang="en-US" sz="1600" err="1">
                <a:latin typeface="Calibri"/>
                <a:ea typeface="Calibri"/>
                <a:cs typeface="Arial"/>
              </a:rPr>
              <a:t>sejam</a:t>
            </a:r>
            <a:r>
              <a:rPr lang="en-US" sz="1600" dirty="0">
                <a:latin typeface="Calibri"/>
                <a:ea typeface="Calibri"/>
                <a:cs typeface="Arial"/>
              </a:rPr>
              <a:t> </a:t>
            </a:r>
            <a:r>
              <a:rPr lang="en-US" sz="1600" err="1">
                <a:latin typeface="Calibri"/>
                <a:ea typeface="Calibri"/>
                <a:cs typeface="Arial"/>
              </a:rPr>
              <a:t>acessíveis</a:t>
            </a:r>
            <a:r>
              <a:rPr lang="en-US" sz="1600" dirty="0">
                <a:latin typeface="Calibri"/>
                <a:ea typeface="Calibri"/>
                <a:cs typeface="Arial"/>
              </a:rPr>
              <a:t> a </a:t>
            </a:r>
            <a:r>
              <a:rPr lang="en-US" sz="1600" err="1">
                <a:latin typeface="Calibri"/>
                <a:ea typeface="Calibri"/>
                <a:cs typeface="Arial"/>
              </a:rPr>
              <a:t>quem</a:t>
            </a:r>
            <a:r>
              <a:rPr lang="en-US" sz="1600" dirty="0">
                <a:latin typeface="Calibri"/>
                <a:ea typeface="Calibri"/>
                <a:cs typeface="Arial"/>
              </a:rPr>
              <a:t> </a:t>
            </a:r>
            <a:r>
              <a:rPr lang="en-US" sz="1600" err="1">
                <a:latin typeface="Calibri"/>
                <a:ea typeface="Calibri"/>
                <a:cs typeface="Arial"/>
              </a:rPr>
              <a:t>precisa</a:t>
            </a:r>
            <a:r>
              <a:rPr lang="en-US" sz="1600" dirty="0">
                <a:latin typeface="Calibri"/>
                <a:ea typeface="Calibri"/>
                <a:cs typeface="Arial"/>
              </a:rPr>
              <a:t>.</a:t>
            </a:r>
          </a:p>
          <a:p>
            <a:pPr marL="228600" indent="-228600">
              <a:buFont typeface=""/>
              <a:buChar char="•"/>
            </a:pPr>
            <a:r>
              <a:rPr lang="en-US" sz="1600" b="1" err="1">
                <a:latin typeface="Calibri"/>
                <a:ea typeface="Calibri"/>
                <a:cs typeface="Arial"/>
              </a:rPr>
              <a:t>Transparência</a:t>
            </a:r>
            <a:r>
              <a:rPr lang="en-US" sz="1600" b="1" dirty="0">
                <a:latin typeface="Calibri"/>
                <a:ea typeface="Calibri"/>
                <a:cs typeface="Arial"/>
              </a:rPr>
              <a:t> e </a:t>
            </a:r>
            <a:r>
              <a:rPr lang="en-US" sz="1600" b="1" err="1">
                <a:latin typeface="Calibri"/>
                <a:ea typeface="Calibri"/>
                <a:cs typeface="Arial"/>
              </a:rPr>
              <a:t>Governança</a:t>
            </a:r>
            <a:r>
              <a:rPr lang="en-US" sz="1600" dirty="0">
                <a:latin typeface="Calibri"/>
                <a:ea typeface="Calibri"/>
                <a:cs typeface="Arial"/>
              </a:rPr>
              <a:t> – Em </a:t>
            </a:r>
            <a:r>
              <a:rPr lang="en-US" sz="1600" err="1">
                <a:latin typeface="Calibri"/>
                <a:ea typeface="Calibri"/>
                <a:cs typeface="Arial"/>
              </a:rPr>
              <a:t>órgãos</a:t>
            </a:r>
            <a:r>
              <a:rPr lang="en-US" sz="1600" dirty="0">
                <a:latin typeface="Calibri"/>
                <a:ea typeface="Calibri"/>
                <a:cs typeface="Arial"/>
              </a:rPr>
              <a:t> </a:t>
            </a:r>
            <a:r>
              <a:rPr lang="en-US" sz="1600" err="1">
                <a:latin typeface="Calibri"/>
                <a:ea typeface="Calibri"/>
                <a:cs typeface="Arial"/>
              </a:rPr>
              <a:t>públicos</a:t>
            </a:r>
            <a:r>
              <a:rPr lang="en-US" sz="1600" dirty="0">
                <a:latin typeface="Calibri"/>
                <a:ea typeface="Calibri"/>
                <a:cs typeface="Arial"/>
              </a:rPr>
              <a:t>, </a:t>
            </a:r>
            <a:r>
              <a:rPr lang="en-US" sz="1600" err="1">
                <a:latin typeface="Calibri"/>
                <a:ea typeface="Calibri"/>
                <a:cs typeface="Arial"/>
              </a:rPr>
              <a:t>uma</a:t>
            </a:r>
            <a:r>
              <a:rPr lang="en-US" sz="1600" dirty="0">
                <a:latin typeface="Calibri"/>
                <a:ea typeface="Calibri"/>
                <a:cs typeface="Arial"/>
              </a:rPr>
              <a:t> </a:t>
            </a:r>
            <a:r>
              <a:rPr lang="en-US" sz="1600" err="1">
                <a:latin typeface="Calibri"/>
                <a:ea typeface="Calibri"/>
                <a:cs typeface="Arial"/>
              </a:rPr>
              <a:t>gestão</a:t>
            </a:r>
            <a:r>
              <a:rPr lang="en-US" sz="1600" dirty="0">
                <a:latin typeface="Calibri"/>
                <a:ea typeface="Calibri"/>
                <a:cs typeface="Arial"/>
              </a:rPr>
              <a:t> documental </a:t>
            </a:r>
            <a:r>
              <a:rPr lang="en-US" sz="1600" err="1">
                <a:latin typeface="Calibri"/>
                <a:ea typeface="Calibri"/>
                <a:cs typeface="Arial"/>
              </a:rPr>
              <a:t>estruturada</a:t>
            </a:r>
            <a:r>
              <a:rPr lang="en-US" sz="1600" dirty="0">
                <a:latin typeface="Calibri"/>
                <a:ea typeface="Calibri"/>
                <a:cs typeface="Arial"/>
              </a:rPr>
              <a:t> </a:t>
            </a:r>
            <a:r>
              <a:rPr lang="en-US" sz="1600" err="1">
                <a:latin typeface="Calibri"/>
                <a:ea typeface="Calibri"/>
                <a:cs typeface="Arial"/>
              </a:rPr>
              <a:t>garante</a:t>
            </a:r>
            <a:r>
              <a:rPr lang="en-US" sz="1600" dirty="0">
                <a:latin typeface="Calibri"/>
                <a:ea typeface="Calibri"/>
                <a:cs typeface="Arial"/>
              </a:rPr>
              <a:t> que </a:t>
            </a:r>
            <a:r>
              <a:rPr lang="en-US" sz="1600" err="1">
                <a:latin typeface="Calibri"/>
                <a:ea typeface="Calibri"/>
                <a:cs typeface="Arial"/>
              </a:rPr>
              <a:t>os</a:t>
            </a:r>
            <a:r>
              <a:rPr lang="en-US" sz="1600" dirty="0">
                <a:latin typeface="Calibri"/>
                <a:ea typeface="Calibri"/>
                <a:cs typeface="Arial"/>
              </a:rPr>
              <a:t> </a:t>
            </a:r>
            <a:r>
              <a:rPr lang="en-US" sz="1600" err="1">
                <a:latin typeface="Calibri"/>
                <a:ea typeface="Calibri"/>
                <a:cs typeface="Arial"/>
              </a:rPr>
              <a:t>cidadãos</a:t>
            </a:r>
            <a:r>
              <a:rPr lang="en-US" sz="1600" dirty="0">
                <a:latin typeface="Calibri"/>
                <a:ea typeface="Calibri"/>
                <a:cs typeface="Arial"/>
              </a:rPr>
              <a:t> </a:t>
            </a:r>
            <a:r>
              <a:rPr lang="en-US" sz="1600" err="1">
                <a:latin typeface="Calibri"/>
                <a:ea typeface="Calibri"/>
                <a:cs typeface="Arial"/>
              </a:rPr>
              <a:t>tenham</a:t>
            </a:r>
            <a:r>
              <a:rPr lang="en-US" sz="1600" dirty="0">
                <a:latin typeface="Calibri"/>
                <a:ea typeface="Calibri"/>
                <a:cs typeface="Arial"/>
              </a:rPr>
              <a:t> </a:t>
            </a:r>
            <a:r>
              <a:rPr lang="en-US" sz="1600" err="1">
                <a:latin typeface="Calibri"/>
                <a:ea typeface="Calibri"/>
                <a:cs typeface="Arial"/>
              </a:rPr>
              <a:t>direito</a:t>
            </a:r>
            <a:r>
              <a:rPr lang="en-US" sz="1600" dirty="0">
                <a:latin typeface="Calibri"/>
                <a:ea typeface="Calibri"/>
                <a:cs typeface="Arial"/>
              </a:rPr>
              <a:t> </a:t>
            </a:r>
            <a:r>
              <a:rPr lang="en-US" sz="1600" err="1">
                <a:latin typeface="Calibri"/>
                <a:ea typeface="Calibri"/>
                <a:cs typeface="Arial"/>
              </a:rPr>
              <a:t>ao</a:t>
            </a:r>
            <a:r>
              <a:rPr lang="en-US" sz="1600" dirty="0">
                <a:latin typeface="Calibri"/>
                <a:ea typeface="Calibri"/>
                <a:cs typeface="Arial"/>
              </a:rPr>
              <a:t> </a:t>
            </a:r>
            <a:r>
              <a:rPr lang="en-US" sz="1600" err="1">
                <a:latin typeface="Calibri"/>
                <a:ea typeface="Calibri"/>
                <a:cs typeface="Arial"/>
              </a:rPr>
              <a:t>acesso</a:t>
            </a:r>
            <a:r>
              <a:rPr lang="en-US" sz="1600" dirty="0">
                <a:latin typeface="Calibri"/>
                <a:ea typeface="Calibri"/>
                <a:cs typeface="Arial"/>
              </a:rPr>
              <a:t> à </a:t>
            </a:r>
            <a:r>
              <a:rPr lang="en-US" sz="1600" err="1">
                <a:latin typeface="Calibri"/>
                <a:ea typeface="Calibri"/>
                <a:cs typeface="Arial"/>
              </a:rPr>
              <a:t>informação</a:t>
            </a:r>
            <a:r>
              <a:rPr lang="en-US" sz="1600" dirty="0">
                <a:latin typeface="Calibri"/>
                <a:ea typeface="Calibri"/>
                <a:cs typeface="Arial"/>
              </a:rPr>
              <a:t>, </a:t>
            </a:r>
            <a:r>
              <a:rPr lang="en-US" sz="1600" err="1">
                <a:latin typeface="Calibri"/>
                <a:ea typeface="Calibri"/>
                <a:cs typeface="Arial"/>
              </a:rPr>
              <a:t>promovendo</a:t>
            </a:r>
            <a:r>
              <a:rPr lang="en-US" sz="1600" dirty="0">
                <a:latin typeface="Calibri"/>
                <a:ea typeface="Calibri"/>
                <a:cs typeface="Arial"/>
              </a:rPr>
              <a:t> a </a:t>
            </a:r>
            <a:r>
              <a:rPr lang="en-US" sz="1600" err="1">
                <a:latin typeface="Calibri"/>
                <a:ea typeface="Calibri"/>
                <a:cs typeface="Arial"/>
              </a:rPr>
              <a:t>prestação</a:t>
            </a:r>
            <a:r>
              <a:rPr lang="en-US" sz="1600" dirty="0">
                <a:latin typeface="Calibri"/>
                <a:ea typeface="Calibri"/>
                <a:cs typeface="Arial"/>
              </a:rPr>
              <a:t> de </a:t>
            </a:r>
            <a:r>
              <a:rPr lang="en-US" sz="1600" err="1">
                <a:latin typeface="Calibri"/>
                <a:ea typeface="Calibri"/>
                <a:cs typeface="Arial"/>
              </a:rPr>
              <a:t>contas</a:t>
            </a:r>
            <a:r>
              <a:rPr lang="en-US" sz="1600" dirty="0">
                <a:latin typeface="Calibri"/>
                <a:ea typeface="Calibri"/>
                <a:cs typeface="Arial"/>
              </a:rPr>
              <a:t> e </a:t>
            </a:r>
            <a:r>
              <a:rPr lang="en-US" sz="1600" err="1">
                <a:latin typeface="Calibri"/>
                <a:ea typeface="Calibri"/>
                <a:cs typeface="Arial"/>
              </a:rPr>
              <a:t>fortalecendo</a:t>
            </a:r>
            <a:r>
              <a:rPr lang="en-US" sz="1600" dirty="0">
                <a:latin typeface="Calibri"/>
                <a:ea typeface="Calibri"/>
                <a:cs typeface="Arial"/>
              </a:rPr>
              <a:t> a </a:t>
            </a:r>
            <a:r>
              <a:rPr lang="en-US" sz="1600" err="1">
                <a:latin typeface="Calibri"/>
                <a:ea typeface="Calibri"/>
                <a:cs typeface="Arial"/>
              </a:rPr>
              <a:t>governança</a:t>
            </a:r>
            <a:r>
              <a:rPr lang="en-US" sz="1600" dirty="0">
                <a:latin typeface="Calibri"/>
                <a:ea typeface="Calibri"/>
                <a:cs typeface="Arial"/>
              </a:rPr>
              <a:t>.</a:t>
            </a:r>
          </a:p>
          <a:p>
            <a:pPr marL="228600" indent="-228600">
              <a:buFont typeface=""/>
              <a:buChar char="•"/>
            </a:pPr>
            <a:r>
              <a:rPr lang="en-US" sz="1600" b="1" dirty="0">
                <a:latin typeface="Calibri"/>
                <a:ea typeface="Calibri"/>
                <a:cs typeface="Arial"/>
              </a:rPr>
              <a:t>Segurança e </a:t>
            </a:r>
            <a:r>
              <a:rPr lang="en-US" sz="1600" b="1" err="1">
                <a:latin typeface="Calibri"/>
                <a:ea typeface="Calibri"/>
                <a:cs typeface="Arial"/>
              </a:rPr>
              <a:t>Preservação</a:t>
            </a:r>
            <a:r>
              <a:rPr lang="en-US" sz="1600" dirty="0">
                <a:latin typeface="Calibri"/>
                <a:ea typeface="Calibri"/>
                <a:cs typeface="Arial"/>
              </a:rPr>
              <a:t> – </a:t>
            </a:r>
            <a:r>
              <a:rPr lang="en-US" sz="1600" err="1">
                <a:latin typeface="Calibri"/>
                <a:ea typeface="Calibri"/>
                <a:cs typeface="Arial"/>
              </a:rPr>
              <a:t>Além</a:t>
            </a:r>
            <a:r>
              <a:rPr lang="en-US" sz="1600" dirty="0">
                <a:latin typeface="Calibri"/>
                <a:ea typeface="Calibri"/>
                <a:cs typeface="Arial"/>
              </a:rPr>
              <a:t> do </a:t>
            </a:r>
            <a:r>
              <a:rPr lang="en-US" sz="1600" err="1">
                <a:latin typeface="Calibri"/>
                <a:ea typeface="Calibri"/>
                <a:cs typeface="Arial"/>
              </a:rPr>
              <a:t>acesso</a:t>
            </a:r>
            <a:r>
              <a:rPr lang="en-US" sz="1600" dirty="0">
                <a:latin typeface="Calibri"/>
                <a:ea typeface="Calibri"/>
                <a:cs typeface="Arial"/>
              </a:rPr>
              <a:t> </a:t>
            </a:r>
            <a:r>
              <a:rPr lang="en-US" sz="1600" err="1">
                <a:latin typeface="Calibri"/>
                <a:ea typeface="Calibri"/>
                <a:cs typeface="Arial"/>
              </a:rPr>
              <a:t>facilitado</a:t>
            </a:r>
            <a:r>
              <a:rPr lang="en-US" sz="1600" dirty="0">
                <a:latin typeface="Calibri"/>
                <a:ea typeface="Calibri"/>
                <a:cs typeface="Arial"/>
              </a:rPr>
              <a:t>, é </a:t>
            </a:r>
            <a:r>
              <a:rPr lang="en-US" sz="1600" err="1">
                <a:latin typeface="Calibri"/>
                <a:ea typeface="Calibri"/>
                <a:cs typeface="Arial"/>
              </a:rPr>
              <a:t>essencial</a:t>
            </a:r>
            <a:r>
              <a:rPr lang="en-US" sz="1600" dirty="0">
                <a:latin typeface="Calibri"/>
                <a:ea typeface="Calibri"/>
                <a:cs typeface="Arial"/>
              </a:rPr>
              <a:t> </a:t>
            </a:r>
            <a:r>
              <a:rPr lang="en-US" sz="1600" err="1">
                <a:latin typeface="Calibri"/>
                <a:ea typeface="Calibri"/>
                <a:cs typeface="Arial"/>
              </a:rPr>
              <a:t>garantir</a:t>
            </a:r>
            <a:r>
              <a:rPr lang="en-US" sz="1600" dirty="0">
                <a:latin typeface="Calibri"/>
                <a:ea typeface="Calibri"/>
                <a:cs typeface="Arial"/>
              </a:rPr>
              <a:t> a </a:t>
            </a:r>
            <a:r>
              <a:rPr lang="en-US" sz="1600" err="1">
                <a:latin typeface="Calibri"/>
                <a:ea typeface="Calibri"/>
                <a:cs typeface="Arial"/>
              </a:rPr>
              <a:t>integridade</a:t>
            </a:r>
            <a:r>
              <a:rPr lang="en-US" sz="1600" dirty="0">
                <a:latin typeface="Calibri"/>
                <a:ea typeface="Calibri"/>
                <a:cs typeface="Arial"/>
              </a:rPr>
              <a:t> e a </a:t>
            </a:r>
            <a:r>
              <a:rPr lang="en-US" sz="1600" err="1">
                <a:latin typeface="Calibri"/>
                <a:ea typeface="Calibri"/>
                <a:cs typeface="Arial"/>
              </a:rPr>
              <a:t>segurança</a:t>
            </a:r>
            <a:r>
              <a:rPr lang="en-US" sz="1600" dirty="0">
                <a:latin typeface="Calibri"/>
                <a:ea typeface="Calibri"/>
                <a:cs typeface="Arial"/>
              </a:rPr>
              <a:t> dos </a:t>
            </a:r>
            <a:r>
              <a:rPr lang="en-US" sz="1600" err="1">
                <a:latin typeface="Calibri"/>
                <a:ea typeface="Calibri"/>
                <a:cs typeface="Arial"/>
              </a:rPr>
              <a:t>documentos</a:t>
            </a:r>
            <a:r>
              <a:rPr lang="en-US" sz="1600" dirty="0">
                <a:latin typeface="Calibri"/>
                <a:ea typeface="Calibri"/>
                <a:cs typeface="Arial"/>
              </a:rPr>
              <a:t>, </a:t>
            </a:r>
            <a:r>
              <a:rPr lang="en-US" sz="1600" err="1">
                <a:latin typeface="Calibri"/>
                <a:ea typeface="Calibri"/>
                <a:cs typeface="Arial"/>
              </a:rPr>
              <a:t>protegendo</a:t>
            </a:r>
            <a:r>
              <a:rPr lang="en-US" sz="1600" dirty="0">
                <a:latin typeface="Calibri"/>
                <a:ea typeface="Calibri"/>
                <a:cs typeface="Arial"/>
              </a:rPr>
              <a:t> </a:t>
            </a:r>
            <a:r>
              <a:rPr lang="en-US" sz="1600" err="1">
                <a:latin typeface="Calibri"/>
                <a:ea typeface="Calibri"/>
                <a:cs typeface="Arial"/>
              </a:rPr>
              <a:t>informações</a:t>
            </a:r>
            <a:r>
              <a:rPr lang="en-US" sz="1600" dirty="0">
                <a:latin typeface="Calibri"/>
                <a:ea typeface="Calibri"/>
                <a:cs typeface="Arial"/>
              </a:rPr>
              <a:t> </a:t>
            </a:r>
            <a:r>
              <a:rPr lang="en-US" sz="1600" err="1">
                <a:latin typeface="Calibri"/>
                <a:ea typeface="Calibri"/>
                <a:cs typeface="Arial"/>
              </a:rPr>
              <a:t>sensíveis</a:t>
            </a:r>
            <a:r>
              <a:rPr lang="en-US" sz="1600" dirty="0">
                <a:latin typeface="Calibri"/>
                <a:ea typeface="Calibri"/>
                <a:cs typeface="Arial"/>
              </a:rPr>
              <a:t> contra </a:t>
            </a:r>
            <a:r>
              <a:rPr lang="en-US" sz="1600" err="1">
                <a:latin typeface="Calibri"/>
                <a:ea typeface="Calibri"/>
                <a:cs typeface="Arial"/>
              </a:rPr>
              <a:t>perdas</a:t>
            </a:r>
            <a:r>
              <a:rPr lang="en-US" sz="1600" dirty="0">
                <a:latin typeface="Calibri"/>
                <a:ea typeface="Calibri"/>
                <a:cs typeface="Arial"/>
              </a:rPr>
              <a:t> </a:t>
            </a:r>
            <a:r>
              <a:rPr lang="en-US" sz="1600" err="1">
                <a:latin typeface="Calibri"/>
                <a:ea typeface="Calibri"/>
                <a:cs typeface="Arial"/>
              </a:rPr>
              <a:t>ou</a:t>
            </a:r>
            <a:r>
              <a:rPr lang="en-US" sz="1600" dirty="0">
                <a:latin typeface="Calibri"/>
                <a:ea typeface="Calibri"/>
                <a:cs typeface="Arial"/>
              </a:rPr>
              <a:t> </a:t>
            </a:r>
            <a:r>
              <a:rPr lang="en-US" sz="1600" err="1">
                <a:latin typeface="Calibri"/>
                <a:ea typeface="Calibri"/>
                <a:cs typeface="Arial"/>
              </a:rPr>
              <a:t>acessos</a:t>
            </a:r>
            <a:r>
              <a:rPr lang="en-US" sz="1600" dirty="0">
                <a:latin typeface="Calibri"/>
                <a:ea typeface="Calibri"/>
                <a:cs typeface="Arial"/>
              </a:rPr>
              <a:t> </a:t>
            </a:r>
            <a:r>
              <a:rPr lang="en-US" sz="1600" err="1">
                <a:latin typeface="Calibri"/>
                <a:ea typeface="Calibri"/>
                <a:cs typeface="Arial"/>
              </a:rPr>
              <a:t>não</a:t>
            </a:r>
            <a:r>
              <a:rPr lang="en-US" sz="1600" dirty="0">
                <a:latin typeface="Calibri"/>
                <a:ea typeface="Calibri"/>
                <a:cs typeface="Arial"/>
              </a:rPr>
              <a:t> </a:t>
            </a:r>
            <a:r>
              <a:rPr lang="en-US" sz="1600" err="1">
                <a:latin typeface="Calibri"/>
                <a:ea typeface="Calibri"/>
                <a:cs typeface="Arial"/>
              </a:rPr>
              <a:t>autorizados</a:t>
            </a:r>
            <a:r>
              <a:rPr lang="en-US" sz="1600" dirty="0">
                <a:latin typeface="Calibri"/>
                <a:ea typeface="Calibri"/>
                <a:cs typeface="Arial"/>
              </a:rPr>
              <a:t>.</a:t>
            </a:r>
          </a:p>
          <a:p>
            <a:r>
              <a:rPr lang="en-US" sz="1600" dirty="0">
                <a:latin typeface="Calibri"/>
                <a:ea typeface="Calibri"/>
                <a:cs typeface="Arial"/>
              </a:rPr>
              <a:t>Uma </a:t>
            </a:r>
            <a:r>
              <a:rPr lang="en-US" sz="1600" err="1">
                <a:latin typeface="Calibri"/>
                <a:ea typeface="Calibri"/>
                <a:cs typeface="Arial"/>
              </a:rPr>
              <a:t>organização</a:t>
            </a:r>
            <a:r>
              <a:rPr lang="en-US" sz="1600" dirty="0">
                <a:latin typeface="Calibri"/>
                <a:ea typeface="Calibri"/>
                <a:cs typeface="Arial"/>
              </a:rPr>
              <a:t> documental </a:t>
            </a:r>
            <a:r>
              <a:rPr lang="en-US" sz="1600" err="1">
                <a:latin typeface="Calibri"/>
                <a:ea typeface="Calibri"/>
                <a:cs typeface="Arial"/>
              </a:rPr>
              <a:t>eficiente</a:t>
            </a:r>
            <a:r>
              <a:rPr lang="en-US" sz="1600" dirty="0">
                <a:latin typeface="Calibri"/>
                <a:ea typeface="Calibri"/>
                <a:cs typeface="Arial"/>
              </a:rPr>
              <a:t> </a:t>
            </a:r>
            <a:r>
              <a:rPr lang="en-US" sz="1600" err="1">
                <a:latin typeface="Calibri"/>
                <a:ea typeface="Calibri"/>
                <a:cs typeface="Arial"/>
              </a:rPr>
              <a:t>não</a:t>
            </a:r>
            <a:r>
              <a:rPr lang="en-US" sz="1600" dirty="0">
                <a:latin typeface="Calibri"/>
                <a:ea typeface="Calibri"/>
                <a:cs typeface="Arial"/>
              </a:rPr>
              <a:t> </a:t>
            </a:r>
            <a:r>
              <a:rPr lang="en-US" sz="1600" err="1">
                <a:latin typeface="Calibri"/>
                <a:ea typeface="Calibri"/>
                <a:cs typeface="Arial"/>
              </a:rPr>
              <a:t>apenas</a:t>
            </a:r>
            <a:r>
              <a:rPr lang="en-US" sz="1600" dirty="0">
                <a:latin typeface="Calibri"/>
                <a:ea typeface="Calibri"/>
                <a:cs typeface="Arial"/>
              </a:rPr>
              <a:t> </a:t>
            </a:r>
            <a:r>
              <a:rPr lang="en-US" sz="1600" err="1">
                <a:latin typeface="Calibri"/>
                <a:ea typeface="Calibri"/>
                <a:cs typeface="Arial"/>
              </a:rPr>
              <a:t>melhora</a:t>
            </a:r>
            <a:r>
              <a:rPr lang="en-US" sz="1600" dirty="0">
                <a:latin typeface="Calibri"/>
                <a:ea typeface="Calibri"/>
                <a:cs typeface="Arial"/>
              </a:rPr>
              <a:t> o </a:t>
            </a:r>
            <a:r>
              <a:rPr lang="en-US" sz="1600" err="1">
                <a:latin typeface="Calibri"/>
                <a:ea typeface="Calibri"/>
                <a:cs typeface="Arial"/>
              </a:rPr>
              <a:t>fluxo</a:t>
            </a:r>
            <a:r>
              <a:rPr lang="en-US" sz="1600" dirty="0">
                <a:latin typeface="Calibri"/>
                <a:ea typeface="Calibri"/>
                <a:cs typeface="Arial"/>
              </a:rPr>
              <a:t> de </a:t>
            </a:r>
            <a:r>
              <a:rPr lang="en-US" sz="1600" err="1">
                <a:latin typeface="Calibri"/>
                <a:ea typeface="Calibri"/>
                <a:cs typeface="Arial"/>
              </a:rPr>
              <a:t>trabalho</a:t>
            </a:r>
            <a:r>
              <a:rPr lang="en-US" sz="1600" dirty="0">
                <a:latin typeface="Calibri"/>
                <a:ea typeface="Calibri"/>
                <a:cs typeface="Arial"/>
              </a:rPr>
              <a:t> </a:t>
            </a:r>
            <a:r>
              <a:rPr lang="en-US" sz="1600" err="1">
                <a:latin typeface="Calibri"/>
                <a:ea typeface="Calibri"/>
                <a:cs typeface="Arial"/>
              </a:rPr>
              <a:t>interno</a:t>
            </a:r>
            <a:r>
              <a:rPr lang="en-US" sz="1600" dirty="0">
                <a:latin typeface="Calibri"/>
                <a:ea typeface="Calibri"/>
                <a:cs typeface="Arial"/>
              </a:rPr>
              <a:t>, mas </a:t>
            </a:r>
            <a:r>
              <a:rPr lang="en-US" sz="1600" err="1">
                <a:latin typeface="Calibri"/>
                <a:ea typeface="Calibri"/>
                <a:cs typeface="Arial"/>
              </a:rPr>
              <a:t>também</a:t>
            </a:r>
            <a:r>
              <a:rPr lang="en-US" sz="1600" dirty="0">
                <a:latin typeface="Calibri"/>
                <a:ea typeface="Calibri"/>
                <a:cs typeface="Arial"/>
              </a:rPr>
              <a:t> </a:t>
            </a:r>
            <a:r>
              <a:rPr lang="en-US" sz="1600" err="1">
                <a:latin typeface="Calibri"/>
                <a:ea typeface="Calibri"/>
                <a:cs typeface="Arial"/>
              </a:rPr>
              <a:t>fortalece</a:t>
            </a:r>
            <a:r>
              <a:rPr lang="en-US" sz="1600" dirty="0">
                <a:latin typeface="Calibri"/>
                <a:ea typeface="Calibri"/>
                <a:cs typeface="Arial"/>
              </a:rPr>
              <a:t> a </a:t>
            </a:r>
            <a:r>
              <a:rPr lang="en-US" sz="1600" err="1">
                <a:latin typeface="Calibri"/>
                <a:ea typeface="Calibri"/>
                <a:cs typeface="Arial"/>
              </a:rPr>
              <a:t>confiança</a:t>
            </a:r>
            <a:r>
              <a:rPr lang="en-US" sz="1600" dirty="0">
                <a:latin typeface="Calibri"/>
                <a:ea typeface="Calibri"/>
                <a:cs typeface="Arial"/>
              </a:rPr>
              <a:t> </a:t>
            </a:r>
            <a:r>
              <a:rPr lang="en-US" sz="1600" err="1">
                <a:latin typeface="Calibri"/>
                <a:ea typeface="Calibri"/>
                <a:cs typeface="Arial"/>
              </a:rPr>
              <a:t>na</a:t>
            </a:r>
            <a:r>
              <a:rPr lang="en-US" sz="1600" dirty="0">
                <a:latin typeface="Calibri"/>
                <a:ea typeface="Calibri"/>
                <a:cs typeface="Arial"/>
              </a:rPr>
              <a:t> </a:t>
            </a:r>
            <a:r>
              <a:rPr lang="en-US" sz="1600" err="1">
                <a:latin typeface="Calibri"/>
                <a:ea typeface="Calibri"/>
                <a:cs typeface="Arial"/>
              </a:rPr>
              <a:t>gestão</a:t>
            </a:r>
            <a:r>
              <a:rPr lang="en-US" sz="1600" dirty="0">
                <a:latin typeface="Calibri"/>
                <a:ea typeface="Calibri"/>
                <a:cs typeface="Arial"/>
              </a:rPr>
              <a:t> da </a:t>
            </a:r>
            <a:r>
              <a:rPr lang="en-US" sz="1600" err="1">
                <a:latin typeface="Calibri"/>
                <a:ea typeface="Calibri"/>
                <a:cs typeface="Arial"/>
              </a:rPr>
              <a:t>informação</a:t>
            </a:r>
            <a:endParaRPr lang="en-US" sz="1600">
              <a:latin typeface="Calibri"/>
              <a:ea typeface="Calibri"/>
              <a:cs typeface="Arial"/>
            </a:endParaRPr>
          </a:p>
        </p:txBody>
      </p:sp>
    </p:spTree>
    <p:extLst>
      <p:ext uri="{BB962C8B-B14F-4D97-AF65-F5344CB8AC3E}">
        <p14:creationId xmlns:p14="http://schemas.microsoft.com/office/powerpoint/2010/main" val="1278492901"/>
      </p:ext>
    </p:extLst>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0FA5DF58-923F-2710-4C78-E3A049F3404A}"/>
              </a:ext>
            </a:extLst>
          </p:cNvPr>
          <p:cNvSpPr txBox="1"/>
          <p:nvPr/>
        </p:nvSpPr>
        <p:spPr>
          <a:xfrm>
            <a:off x="1216325" y="2265872"/>
            <a:ext cx="711391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pt-BR">
              <a:latin typeface="Arial"/>
              <a:cs typeface="Arial"/>
            </a:endParaRPr>
          </a:p>
        </p:txBody>
      </p:sp>
      <p:pic>
        <p:nvPicPr>
          <p:cNvPr id="3" name="Imagem 3">
            <a:extLst>
              <a:ext uri="{FF2B5EF4-FFF2-40B4-BE49-F238E27FC236}">
                <a16:creationId xmlns:a16="http://schemas.microsoft.com/office/drawing/2014/main" id="{6AD1F7F7-FA11-9811-2B08-11CC1B67426D}"/>
              </a:ext>
            </a:extLst>
          </p:cNvPr>
          <p:cNvPicPr>
            <a:picLocks noChangeAspect="1"/>
          </p:cNvPicPr>
          <p:nvPr/>
        </p:nvPicPr>
        <p:blipFill>
          <a:blip r:embed="rId2"/>
          <a:stretch>
            <a:fillRect/>
          </a:stretch>
        </p:blipFill>
        <p:spPr>
          <a:xfrm>
            <a:off x="-2106" y="-70976"/>
            <a:ext cx="9148212" cy="6926210"/>
          </a:xfrm>
          <a:prstGeom prst="rect">
            <a:avLst/>
          </a:prstGeom>
        </p:spPr>
      </p:pic>
      <p:sp>
        <p:nvSpPr>
          <p:cNvPr id="7" name="CaixaDeTexto 6">
            <a:extLst>
              <a:ext uri="{FF2B5EF4-FFF2-40B4-BE49-F238E27FC236}">
                <a16:creationId xmlns:a16="http://schemas.microsoft.com/office/drawing/2014/main" id="{9DD20C2D-4267-CF76-7382-3B12E35E0EF7}"/>
              </a:ext>
            </a:extLst>
          </p:cNvPr>
          <p:cNvSpPr txBox="1"/>
          <p:nvPr/>
        </p:nvSpPr>
        <p:spPr>
          <a:xfrm>
            <a:off x="268898" y="727975"/>
            <a:ext cx="8770530" cy="5236946"/>
          </a:xfrm>
          <a:prstGeom prst="rect">
            <a:avLst/>
          </a:prstGeom>
          <a:noFill/>
        </p:spPr>
        <p:txBody>
          <a:bodyPr wrap="square" lIns="91440" tIns="45720" rIns="91440" bIns="45720" anchor="t">
            <a:spAutoFit/>
          </a:bodyPr>
          <a:lstStyle/>
          <a:p>
            <a:r>
              <a:rPr lang="pt-BR" kern="100" dirty="0">
                <a:latin typeface="Calibri"/>
                <a:ea typeface="Calibri"/>
                <a:cs typeface="Calibri"/>
              </a:rPr>
              <a:t>A </a:t>
            </a:r>
            <a:r>
              <a:rPr lang="pt-BR" b="1" kern="100" dirty="0">
                <a:latin typeface="Calibri"/>
                <a:ea typeface="Calibri"/>
                <a:cs typeface="Calibri"/>
              </a:rPr>
              <a:t>gestão de documentos e arquivologia</a:t>
            </a:r>
            <a:r>
              <a:rPr lang="pt-BR" kern="100" dirty="0">
                <a:latin typeface="Calibri"/>
                <a:ea typeface="Calibri"/>
                <a:cs typeface="Calibri"/>
              </a:rPr>
              <a:t> é essencial para o funcionamento eficiente de qualquer organização, garantindo que as informações sejam armazenadas, organizadas e acessadas de forma segura e estratégica.</a:t>
            </a:r>
            <a:endParaRPr lang="pt-BR" dirty="0"/>
          </a:p>
          <a:p>
            <a:r>
              <a:rPr lang="pt-BR" kern="100" dirty="0">
                <a:latin typeface="Calibri"/>
                <a:ea typeface="Calibri"/>
                <a:cs typeface="Calibri"/>
              </a:rPr>
              <a:t>Aqui estão alguns aspectos fundamentais da gestão documental:</a:t>
            </a:r>
            <a:endParaRPr lang="pt-BR" dirty="0"/>
          </a:p>
          <a:p>
            <a:pPr marL="285750" indent="-285750">
              <a:buFont typeface="Arial"/>
              <a:buChar char="•"/>
            </a:pPr>
            <a:r>
              <a:rPr lang="pt-BR" b="1" kern="100" dirty="0">
                <a:latin typeface="Calibri"/>
                <a:ea typeface="Calibri"/>
                <a:cs typeface="Calibri"/>
              </a:rPr>
              <a:t>Arquivologia</a:t>
            </a:r>
            <a:r>
              <a:rPr lang="pt-BR" kern="100" dirty="0">
                <a:latin typeface="Calibri"/>
                <a:ea typeface="Calibri"/>
                <a:cs typeface="Calibri"/>
              </a:rPr>
              <a:t>: É a ciência que estuda a teoria e prática da administração de documentos, desde sua produção até sua preservação ou descarte. Ela define métodos de classificação, conservação e recuperação das informações.</a:t>
            </a:r>
            <a:endParaRPr lang="pt-BR" dirty="0"/>
          </a:p>
          <a:p>
            <a:pPr marL="285750" indent="-285750">
              <a:buFont typeface="Arial"/>
              <a:buChar char="•"/>
            </a:pPr>
            <a:r>
              <a:rPr lang="pt-BR" b="1" kern="100" dirty="0">
                <a:latin typeface="Calibri"/>
                <a:ea typeface="Calibri"/>
                <a:cs typeface="Calibri"/>
              </a:rPr>
              <a:t>Importância da Gestão de Documentos</a:t>
            </a:r>
            <a:r>
              <a:rPr lang="pt-BR" kern="100" dirty="0">
                <a:latin typeface="Calibri"/>
                <a:ea typeface="Calibri"/>
                <a:cs typeface="Calibri"/>
              </a:rPr>
              <a:t>: Uma boa gestão documental facilita a tomada de decisões, otimiza processos internos, reduz custos e assegura que a organização esteja em conformidade com normas legais e regulatórias.</a:t>
            </a:r>
            <a:endParaRPr lang="pt-BR" dirty="0"/>
          </a:p>
          <a:p>
            <a:pPr marL="285750" indent="-285750">
              <a:buFont typeface="Arial"/>
              <a:buChar char="•"/>
            </a:pPr>
            <a:r>
              <a:rPr lang="pt-BR" b="1" kern="100" dirty="0">
                <a:latin typeface="Calibri"/>
                <a:ea typeface="Calibri"/>
                <a:cs typeface="Calibri"/>
              </a:rPr>
              <a:t>Classificação e Organização</a:t>
            </a:r>
            <a:r>
              <a:rPr lang="pt-BR" kern="100" dirty="0">
                <a:latin typeface="Calibri"/>
                <a:ea typeface="Calibri"/>
                <a:cs typeface="Calibri"/>
              </a:rPr>
              <a:t>: Os documentos podem ser físicos ou digitais e devem seguir critérios de organização para garantir acesso rápido e eficiente. A classificação pode ser feita por assunto, tipo, temporalidade ou relevância.</a:t>
            </a:r>
            <a:endParaRPr lang="pt-BR" dirty="0"/>
          </a:p>
          <a:p>
            <a:pPr marL="285750" indent="-285750">
              <a:buFont typeface="Arial"/>
              <a:buChar char="•"/>
            </a:pPr>
            <a:r>
              <a:rPr lang="pt-BR" b="1" kern="100" dirty="0">
                <a:latin typeface="Calibri"/>
                <a:ea typeface="Calibri"/>
                <a:cs typeface="Calibri"/>
              </a:rPr>
              <a:t>Preservação e Acesso</a:t>
            </a:r>
            <a:r>
              <a:rPr lang="pt-BR" kern="100" dirty="0">
                <a:latin typeface="Calibri"/>
                <a:ea typeface="Calibri"/>
                <a:cs typeface="Calibri"/>
              </a:rPr>
              <a:t>: A conservação dos documentos deve levar em conta fatores como deterioração, digitalização e políticas de arquivamento. A transparência no acesso à informação também é um pilar da gestão documental.</a:t>
            </a:r>
            <a:endParaRPr lang="pt-BR" dirty="0">
              <a:latin typeface="Calibri"/>
              <a:ea typeface="Calibri"/>
              <a:cs typeface="Calibri"/>
            </a:endParaRPr>
          </a:p>
          <a:p>
            <a:pPr marL="457200">
              <a:lnSpc>
                <a:spcPct val="114999"/>
              </a:lnSpc>
              <a:spcAft>
                <a:spcPts val="800"/>
              </a:spcAft>
            </a:pPr>
            <a:endParaRPr lang="pt-BR" b="1" kern="100" dirty="0">
              <a:latin typeface="Aptos"/>
              <a:ea typeface="Aptos" panose="020B0004020202020204" pitchFamily="34" charset="0"/>
              <a:cs typeface="Times New Roman"/>
            </a:endParaRPr>
          </a:p>
          <a:p>
            <a:pPr marL="457200">
              <a:lnSpc>
                <a:spcPct val="114999"/>
              </a:lnSpc>
              <a:spcAft>
                <a:spcPts val="800"/>
              </a:spcAft>
            </a:pPr>
            <a:endParaRPr lang="pt-BR" b="1" kern="100">
              <a:effectLst/>
              <a:latin typeface="Arial"/>
              <a:ea typeface="Calibri" panose="020F0502020204030204" pitchFamily="34" charset="0"/>
              <a:cs typeface="Times New Roman"/>
            </a:endParaRPr>
          </a:p>
        </p:txBody>
      </p:sp>
    </p:spTree>
    <p:extLst>
      <p:ext uri="{BB962C8B-B14F-4D97-AF65-F5344CB8AC3E}">
        <p14:creationId xmlns:p14="http://schemas.microsoft.com/office/powerpoint/2010/main" val="928376232"/>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C3E6B2-348F-BB8A-38E2-935FE7269CFD}"/>
            </a:ext>
          </a:extLst>
        </p:cNvPr>
        <p:cNvGrpSpPr/>
        <p:nvPr/>
      </p:nvGrpSpPr>
      <p:grpSpPr>
        <a:xfrm>
          <a:off x="0" y="0"/>
          <a:ext cx="0" cy="0"/>
          <a:chOff x="0" y="0"/>
          <a:chExt cx="0" cy="0"/>
        </a:xfrm>
      </p:grpSpPr>
      <p:pic>
        <p:nvPicPr>
          <p:cNvPr id="28674" name="Imagem 1">
            <a:extLst>
              <a:ext uri="{FF2B5EF4-FFF2-40B4-BE49-F238E27FC236}">
                <a16:creationId xmlns:a16="http://schemas.microsoft.com/office/drawing/2014/main" id="{7717C67F-424F-7C69-AD62-4044F6A8C80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7763" y="1844675"/>
            <a:ext cx="6891337" cy="33289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Imagem 2" descr="Forma, Seta&#10;&#10;Descrição gerada automaticamente">
            <a:extLst>
              <a:ext uri="{FF2B5EF4-FFF2-40B4-BE49-F238E27FC236}">
                <a16:creationId xmlns:a16="http://schemas.microsoft.com/office/drawing/2014/main" id="{985F905C-1C66-963B-477D-09517D4B7B1A}"/>
              </a:ext>
            </a:extLst>
          </p:cNvPr>
          <p:cNvPicPr>
            <a:picLocks noChangeAspect="1"/>
          </p:cNvPicPr>
          <p:nvPr/>
        </p:nvPicPr>
        <p:blipFill>
          <a:blip r:embed="rId3"/>
          <a:stretch>
            <a:fillRect/>
          </a:stretch>
        </p:blipFill>
        <p:spPr>
          <a:xfrm>
            <a:off x="14206" y="4083"/>
            <a:ext cx="9152163" cy="6849834"/>
          </a:xfrm>
          <a:prstGeom prst="rect">
            <a:avLst/>
          </a:prstGeom>
        </p:spPr>
      </p:pic>
      <p:sp>
        <p:nvSpPr>
          <p:cNvPr id="2" name="CaixaDeTexto 1">
            <a:extLst>
              <a:ext uri="{FF2B5EF4-FFF2-40B4-BE49-F238E27FC236}">
                <a16:creationId xmlns:a16="http://schemas.microsoft.com/office/drawing/2014/main" id="{AB7CC997-2C5D-0309-A919-394059287175}"/>
              </a:ext>
            </a:extLst>
          </p:cNvPr>
          <p:cNvSpPr txBox="1"/>
          <p:nvPr/>
        </p:nvSpPr>
        <p:spPr>
          <a:xfrm>
            <a:off x="211016" y="705583"/>
            <a:ext cx="8612064" cy="535531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A gestão documental no Brasil é regulamentada por diversas leis e normativas que garantem a correta organização, preservação e acesso à informação. Aqui estão algumas das principais legislações que regem esse tema:</a:t>
            </a:r>
          </a:p>
          <a:p>
            <a:pPr marL="228600" indent="-228600">
              <a:buFont typeface=""/>
              <a:buChar char="•"/>
            </a:pPr>
            <a:r>
              <a:rPr lang="en-US" b="1"/>
              <a:t>Lei nº 8.159/1991 (Política Nacional de Arquivos Públicos e Privados)</a:t>
            </a:r>
            <a:r>
              <a:rPr lang="en-US"/>
              <a:t> – Estabelece a política nacional de arquivos e determina que documentos públicos são patrimônio documental e devem ser preservados.</a:t>
            </a:r>
          </a:p>
          <a:p>
            <a:pPr marL="228600" indent="-228600">
              <a:buFont typeface=""/>
              <a:buChar char="•"/>
            </a:pPr>
            <a:r>
              <a:rPr lang="en-US" b="1"/>
              <a:t>Lei de Acesso à Informação (Lei nº 12.527/2011)</a:t>
            </a:r>
            <a:r>
              <a:rPr lang="en-US"/>
              <a:t> – Regula o acesso a informações públicas, obrigando órgãos governamentais a garantir a transparência documental e facilitar a consulta da população.</a:t>
            </a:r>
          </a:p>
          <a:p>
            <a:pPr marL="228600" indent="-228600">
              <a:buFont typeface=""/>
              <a:buChar char="•"/>
            </a:pPr>
            <a:r>
              <a:rPr lang="en-US" b="1"/>
              <a:t>Código de Classificação e Tabela de Temporalidade</a:t>
            </a:r>
            <a:r>
              <a:rPr lang="en-US"/>
              <a:t> – São normas específicas que definem os prazos de guarda e descarte de documentos em órgãos públicos.</a:t>
            </a:r>
          </a:p>
          <a:p>
            <a:pPr marL="228600" indent="-228600">
              <a:buFont typeface=""/>
              <a:buChar char="•"/>
            </a:pPr>
            <a:r>
              <a:rPr lang="en-US" b="1"/>
              <a:t>Resoluções do Conselho Nacional de Arquivos (CONARQ)</a:t>
            </a:r>
            <a:r>
              <a:rPr lang="en-US"/>
              <a:t> – O CONARQ emite resoluções e diretrizes para a organização e preservação de documentos, promovendo boas práticas na gestão documental.</a:t>
            </a:r>
          </a:p>
          <a:p>
            <a:pPr marL="228600" indent="-228600">
              <a:buFont typeface=""/>
              <a:buChar char="•"/>
            </a:pPr>
            <a:r>
              <a:rPr lang="en-US" b="1"/>
              <a:t>Normas sobre Digitalização e Arquivamento Eletrônico</a:t>
            </a:r>
            <a:r>
              <a:rPr lang="en-US"/>
              <a:t> – Regulamentações como a </a:t>
            </a:r>
            <a:r>
              <a:rPr lang="en-US" b="1"/>
              <a:t>Lei nº 13.709/2018 (LGPD - Lei Geral de Proteção de Dados)</a:t>
            </a:r>
            <a:r>
              <a:rPr lang="en-US"/>
              <a:t> influenciam o tratamento de documentos digitais, garantindo segurança e proteção à informação.</a:t>
            </a:r>
          </a:p>
          <a:p>
            <a:r>
              <a:rPr lang="en-US"/>
              <a:t>Essas leis asseguram que documentos sejam geridos de maneira eficiente, garantindo transparência, segurança e acesso à informação.</a:t>
            </a:r>
          </a:p>
        </p:txBody>
      </p:sp>
    </p:spTree>
    <p:extLst>
      <p:ext uri="{BB962C8B-B14F-4D97-AF65-F5344CB8AC3E}">
        <p14:creationId xmlns:p14="http://schemas.microsoft.com/office/powerpoint/2010/main" val="1514392384"/>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2A5D5A-FA3B-ACAA-A433-71E122DCC3FA}"/>
            </a:ext>
          </a:extLst>
        </p:cNvPr>
        <p:cNvGrpSpPr/>
        <p:nvPr/>
      </p:nvGrpSpPr>
      <p:grpSpPr>
        <a:xfrm>
          <a:off x="0" y="0"/>
          <a:ext cx="0" cy="0"/>
          <a:chOff x="0" y="0"/>
          <a:chExt cx="0" cy="0"/>
        </a:xfrm>
      </p:grpSpPr>
      <p:pic>
        <p:nvPicPr>
          <p:cNvPr id="2" name="Imagem 2">
            <a:extLst>
              <a:ext uri="{FF2B5EF4-FFF2-40B4-BE49-F238E27FC236}">
                <a16:creationId xmlns:a16="http://schemas.microsoft.com/office/drawing/2014/main" id="{0B3F062F-5D77-B765-650D-E6F8C7851C08}"/>
              </a:ext>
            </a:extLst>
          </p:cNvPr>
          <p:cNvPicPr>
            <a:picLocks noChangeAspect="1"/>
          </p:cNvPicPr>
          <p:nvPr/>
        </p:nvPicPr>
        <p:blipFill>
          <a:blip r:embed="rId2"/>
          <a:stretch>
            <a:fillRect/>
          </a:stretch>
        </p:blipFill>
        <p:spPr>
          <a:xfrm>
            <a:off x="0" y="0"/>
            <a:ext cx="9148212" cy="6905141"/>
          </a:xfrm>
          <a:prstGeom prst="rect">
            <a:avLst/>
          </a:prstGeom>
        </p:spPr>
      </p:pic>
      <p:sp>
        <p:nvSpPr>
          <p:cNvPr id="3" name="CaixaDeTexto 2">
            <a:extLst>
              <a:ext uri="{FF2B5EF4-FFF2-40B4-BE49-F238E27FC236}">
                <a16:creationId xmlns:a16="http://schemas.microsoft.com/office/drawing/2014/main" id="{22005A34-D457-DDF5-F49D-EA8B6E2F4C2B}"/>
              </a:ext>
            </a:extLst>
          </p:cNvPr>
          <p:cNvSpPr txBox="1"/>
          <p:nvPr/>
        </p:nvSpPr>
        <p:spPr>
          <a:xfrm>
            <a:off x="881430" y="1573823"/>
            <a:ext cx="6886574" cy="39703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28600" indent="-228600">
              <a:buFont typeface=""/>
              <a:buChar char="•"/>
            </a:pPr>
            <a:r>
              <a:rPr lang="en-US" b="1"/>
              <a:t>Digitalização</a:t>
            </a:r>
            <a:r>
              <a:rPr lang="en-US"/>
              <a:t>: Processo de conversão de documentos físicos em arquivos digitais, facilitando o acesso, armazenamento e compartilhamento de informações. É amplamente utilizada para reduzir o espaço físico ocupado por papéis e melhorar a organização documental.</a:t>
            </a:r>
          </a:p>
          <a:p>
            <a:pPr marL="228600" indent="-228600">
              <a:buFont typeface=""/>
              <a:buChar char="•"/>
            </a:pPr>
            <a:r>
              <a:rPr lang="en-US" b="1"/>
              <a:t>Microfilmagem</a:t>
            </a:r>
            <a:r>
              <a:rPr lang="en-US"/>
              <a:t>: Técnica de preservação documental que transforma documentos físicos em microfilmes, garantindo maior durabilidade e segurança contra deterioração. Os microfilmes podem durar até 500 anos e são resistentes a fatores ambientais como umidade e luz.</a:t>
            </a:r>
          </a:p>
          <a:p>
            <a:pPr marL="228600" indent="-228600">
              <a:buFont typeface=""/>
              <a:buChar char="•"/>
            </a:pPr>
            <a:r>
              <a:rPr lang="en-US" b="1"/>
              <a:t>Desarquivamento</a:t>
            </a:r>
            <a:r>
              <a:rPr lang="en-US"/>
              <a:t>: Processo de recuperação de documentos previamente arquivados para consulta ou atualização. Pode envolver tanto documentos físicos quanto digitais, garantindo que informações armazenadas possam ser acessadas quando necessário.</a:t>
            </a:r>
          </a:p>
          <a:p>
            <a:r>
              <a:rPr lang="en-US"/>
              <a:t>Cada método tem suas vantagens e aplicações específicas.</a:t>
            </a:r>
          </a:p>
        </p:txBody>
      </p:sp>
    </p:spTree>
    <p:extLst>
      <p:ext uri="{BB962C8B-B14F-4D97-AF65-F5344CB8AC3E}">
        <p14:creationId xmlns:p14="http://schemas.microsoft.com/office/powerpoint/2010/main" val="3133842026"/>
      </p:ext>
    </p:extLst>
  </p:cSld>
  <p:clrMapOvr>
    <a:masterClrMapping/>
  </p:clrMapOvr>
  <p:transition>
    <p:dissolve/>
  </p:transition>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Application>Microsoft Office PowerPoint</Application>
  <PresentationFormat>On-screen Show (4:3)</PresentationFormat>
  <Slides>28</Slides>
  <Notes>0</Notes>
  <HiddenSlides>0</HiddenSlide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Tema do Office</vt:lpstr>
      <vt:lpstr>PowerPoint Presentation</vt:lpstr>
      <vt:lpstr>PowerPoint Presentation</vt:lpstr>
      <vt:lpstr>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WebDesigner</dc:creator>
  <cp:revision>124</cp:revision>
  <dcterms:created xsi:type="dcterms:W3CDTF">2011-09-27T14:02:22Z</dcterms:created>
  <dcterms:modified xsi:type="dcterms:W3CDTF">2025-06-09T19:08:21Z</dcterms:modified>
</cp:coreProperties>
</file>